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  <p:embeddedFont>
      <p:font typeface="Lora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Lora-bold.fntdata"/><Relationship Id="rId23" Type="http://schemas.openxmlformats.org/officeDocument/2006/relationships/font" Target="fonts/Lora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ora-boldItalic.fntdata"/><Relationship Id="rId25" Type="http://schemas.openxmlformats.org/officeDocument/2006/relationships/font" Target="fonts/Lora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640345ea60_0_9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640345ea60_0_9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Animal Pharma industry under threat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High sensitivity to disease epidemics w/in animals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Intense Competition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Generic products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Austerity measures and global transitions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Government pricing practices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Recession -&gt; hospitals/government to pay less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Product demand seasonal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Subject to event shocks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640345ea60_0_9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640345ea60_0_9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640345ea60_0_9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640345ea60_0_9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40345ea60_0_9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640345ea60_0_9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64184234e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64184234e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640345ea6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640345ea6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Forecast to have value of $4.82 billion in 2023 -&gt; increase of 31.1% (2018)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Global pharmaceuticals market’s healthy growth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Forecasted to reach $1.42 billion by 2022 -&gt; almost $300 million increase (2017)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</a:pPr>
            <a:r>
              <a:rPr lang="en" sz="1400">
                <a:latin typeface="Roboto"/>
                <a:ea typeface="Roboto"/>
                <a:cs typeface="Roboto"/>
                <a:sym typeface="Roboto"/>
              </a:rPr>
              <a:t>US (37.6%), Asia-Pacific (27.3%), Europe (24.9%), Middle East (1.6%), Other (8.6%)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portion in us vs. </a:t>
            </a:r>
            <a:r>
              <a:rPr lang="en"/>
              <a:t>international</a:t>
            </a:r>
            <a:r>
              <a:rPr lang="en"/>
              <a:t> </a:t>
            </a:r>
            <a:r>
              <a:rPr lang="en"/>
              <a:t>especially</a:t>
            </a:r>
            <a:r>
              <a:rPr lang="en"/>
              <a:t> for the key drugs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64184234e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64184234e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6b8f70b2d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6b8f70b2d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640345ea6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640345ea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640345ea6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640345ea6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Strong R&amp;D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Ebola Vaccine - under review, declared global health emergency by WHO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RECARBRIO bacterial treatment - </a:t>
            </a:r>
            <a:r>
              <a:rPr lang="en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cleared by FDA,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under review by EU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Extensive oncology research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Strong Financial Performance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$42.3 billion last year, 40.1 billion in 2017 &amp; 23.3% ROE last year, 6.9% in 2017</a:t>
            </a:r>
            <a:endParaRPr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Global Sales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Brand name and consumer confidence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Large range of products at a least satisfactory level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640345ea60_0_9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640345ea60_0_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Significance Reliance on Key Products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Januvia, Janumet, Keytruda, Bridion, Gardisil/Gardisil 9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Patent Expirations, increased costs, generic product competition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Profitability Ratio below industry average (68% vs. 78%)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Inability to penetrate into developed markets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China comprises 5% of sales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640345ea60_0_9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640345ea60_0_9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Acquisitions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Peloton Therapeutics - oncology research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Antelliq Cooperation - vaccine research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Immune Design - cancer/vaccine development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Tilos Therapeutics - possible combination with Keytruda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Product Approvals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Investment into an online platform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New sales channel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Decreasing cost of transportation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17.jpg"/><Relationship Id="rId5" Type="http://schemas.openxmlformats.org/officeDocument/2006/relationships/image" Target="../media/image23.png"/><Relationship Id="rId6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jpg"/><Relationship Id="rId4" Type="http://schemas.openxmlformats.org/officeDocument/2006/relationships/image" Target="../media/image16.png"/><Relationship Id="rId5" Type="http://schemas.openxmlformats.org/officeDocument/2006/relationships/image" Target="../media/image2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1.jp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Relationship Id="rId4" Type="http://schemas.openxmlformats.org/officeDocument/2006/relationships/image" Target="../media/image21.png"/><Relationship Id="rId5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5.jpg"/><Relationship Id="rId5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jpg"/><Relationship Id="rId4" Type="http://schemas.openxmlformats.org/officeDocument/2006/relationships/image" Target="../media/image2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955200" y="573675"/>
            <a:ext cx="7720200" cy="160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/>
              <a:t>Merck &amp; Co. (MRK) </a:t>
            </a:r>
            <a:endParaRPr b="1" sz="5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/>
              <a:t>Stock Pitch</a:t>
            </a:r>
            <a:endParaRPr b="1" sz="5000"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3318451"/>
            <a:ext cx="8222100" cy="93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Healthcare Industry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Meliora Finance and Investment Group</a:t>
            </a:r>
            <a:endParaRPr/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2700" y="2297002"/>
            <a:ext cx="4085775" cy="102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Threats</a:t>
            </a:r>
            <a:endParaRPr/>
          </a:p>
        </p:txBody>
      </p:sp>
      <p:pic>
        <p:nvPicPr>
          <p:cNvPr id="185" name="Google Shape;18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412" y="1772700"/>
            <a:ext cx="1228700" cy="12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6371" y="2007550"/>
            <a:ext cx="1865400" cy="99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9029" y="1817749"/>
            <a:ext cx="1183651" cy="118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19938" y="1817750"/>
            <a:ext cx="1183650" cy="118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2"/>
          <p:cNvSpPr txBox="1"/>
          <p:nvPr/>
        </p:nvSpPr>
        <p:spPr>
          <a:xfrm>
            <a:off x="143750" y="3637963"/>
            <a:ext cx="2022000" cy="11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High sensitivity to disease epidemics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Lower demand for animal products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187203" y="3169175"/>
            <a:ext cx="1581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Animal Pharma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2606225" y="3645050"/>
            <a:ext cx="19257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Generic products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Cutting prices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2"/>
          <p:cNvSpPr txBox="1"/>
          <p:nvPr/>
        </p:nvSpPr>
        <p:spPr>
          <a:xfrm>
            <a:off x="2839475" y="3169175"/>
            <a:ext cx="145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Competition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7164425" y="3645050"/>
            <a:ext cx="16947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Subject to event shocks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7282171" y="3169150"/>
            <a:ext cx="145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Seasonal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2"/>
          <p:cNvSpPr txBox="1"/>
          <p:nvPr/>
        </p:nvSpPr>
        <p:spPr>
          <a:xfrm>
            <a:off x="5113500" y="3169163"/>
            <a:ext cx="169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Austerity/Global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4972400" y="3645050"/>
            <a:ext cx="2133900" cy="13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Government pricing practices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Recession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Hospitals/government pay less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DCF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Comparable Analysis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Recommendation</a:t>
            </a:r>
            <a:endParaRPr/>
          </a:p>
        </p:txBody>
      </p:sp>
      <p:sp>
        <p:nvSpPr>
          <p:cNvPr id="212" name="Google Shape;212;p2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Buy</a:t>
            </a:r>
            <a:endParaRPr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Target $154.11</a:t>
            </a:r>
            <a:endParaRPr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Stop Loss $74.71</a:t>
            </a:r>
            <a:endParaRPr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Allocate 8%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Company Overview</a:t>
            </a:r>
            <a:endParaRPr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292600" y="483212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Keytruda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Recent acquisitions</a:t>
            </a:r>
            <a:endParaRPr/>
          </a:p>
        </p:txBody>
      </p:sp>
      <p:pic>
        <p:nvPicPr>
          <p:cNvPr id="76" name="Google Shape;76;p14"/>
          <p:cNvPicPr preferRelativeResize="0"/>
          <p:nvPr/>
        </p:nvPicPr>
        <p:blipFill rotWithShape="1">
          <a:blip r:embed="rId3">
            <a:alphaModFix/>
          </a:blip>
          <a:srcRect b="0" l="20592" r="19630" t="0"/>
          <a:stretch/>
        </p:blipFill>
        <p:spPr>
          <a:xfrm>
            <a:off x="633950" y="1921644"/>
            <a:ext cx="2283301" cy="120560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597400" y="3792150"/>
            <a:ext cx="22833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rescription medicines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Vaccines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Biologic therapies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Animal health products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501662" y="3304350"/>
            <a:ext cx="24642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Global Healthcare Company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0713" y="1803375"/>
            <a:ext cx="1477400" cy="14774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4"/>
          <p:cNvSpPr txBox="1"/>
          <p:nvPr/>
        </p:nvSpPr>
        <p:spPr>
          <a:xfrm>
            <a:off x="3404400" y="3810550"/>
            <a:ext cx="29667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Drug wholesalers/retailers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Hospitals/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Government agencies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Managed healthcare providers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Veterinarians/animal producers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3644712" y="3316600"/>
            <a:ext cx="24642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Consumers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3488" y="1940025"/>
            <a:ext cx="1376575" cy="13765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 txBox="1"/>
          <p:nvPr/>
        </p:nvSpPr>
        <p:spPr>
          <a:xfrm>
            <a:off x="6757200" y="3810550"/>
            <a:ext cx="23631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Keytruda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03200" lvl="1" marL="6286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○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Approvals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Acquisitions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4"/>
          <p:cNvSpPr txBox="1"/>
          <p:nvPr/>
        </p:nvSpPr>
        <p:spPr>
          <a:xfrm>
            <a:off x="6589687" y="3316600"/>
            <a:ext cx="24642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Industry Overview</a:t>
            </a:r>
            <a:endParaRPr/>
          </a:p>
        </p:txBody>
      </p:sp>
      <p:pic>
        <p:nvPicPr>
          <p:cNvPr id="90" name="Google Shape;9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600" y="1888250"/>
            <a:ext cx="1009028" cy="96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64225" y="1903225"/>
            <a:ext cx="1416563" cy="1015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8299" y="1895175"/>
            <a:ext cx="1009025" cy="100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96400" y="1895175"/>
            <a:ext cx="1009025" cy="10090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5"/>
          <p:cNvSpPr txBox="1"/>
          <p:nvPr/>
        </p:nvSpPr>
        <p:spPr>
          <a:xfrm>
            <a:off x="155250" y="3355625"/>
            <a:ext cx="2532900" cy="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Strong growth 4.3-5.5%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Forecast period 5.2-5.6%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Value of $4.82B (2023)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301075" y="2914150"/>
            <a:ext cx="18132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 health sector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2472163" y="2914150"/>
            <a:ext cx="21531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Global pharmaceuticals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6910725" y="3355625"/>
            <a:ext cx="2153100" cy="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Monopoly w/ patents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Generic companies undercutting prices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6791577" y="2914150"/>
            <a:ext cx="21531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Negotiating Power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2490425" y="3355625"/>
            <a:ext cx="2532900" cy="16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Forecasted to reach   $1.42B by 2022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US (37.6%), Asia-Pacific (27.3%), Europe (24.9%), Middle East (1.6%), Other (8.6%)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4754575" y="2914150"/>
            <a:ext cx="19077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Barriers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 txBox="1"/>
          <p:nvPr/>
        </p:nvSpPr>
        <p:spPr>
          <a:xfrm>
            <a:off x="5033100" y="3401950"/>
            <a:ext cx="17457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FDA standards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Quality/loyalty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Extensive capital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R&amp;D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Macrotrends</a:t>
            </a:r>
            <a:endParaRPr/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7119" y="2255638"/>
            <a:ext cx="912925" cy="91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6"/>
          <p:cNvSpPr txBox="1"/>
          <p:nvPr/>
        </p:nvSpPr>
        <p:spPr>
          <a:xfrm>
            <a:off x="562588" y="3812825"/>
            <a:ext cx="2022000" cy="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Low levels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Decreased medical expenditures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919888" y="3218938"/>
            <a:ext cx="13074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Inflation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2763" y="2056638"/>
            <a:ext cx="1058549" cy="111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/>
          <p:nvPr/>
        </p:nvSpPr>
        <p:spPr>
          <a:xfrm>
            <a:off x="3165575" y="3812825"/>
            <a:ext cx="2532900" cy="10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Higher demand for healthcare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68% of US households own a pet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3525425" y="3246788"/>
            <a:ext cx="18132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Growing population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34031" y="1975713"/>
            <a:ext cx="1192850" cy="119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6164000" y="3757125"/>
            <a:ext cx="2532900" cy="11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Possible supply shortage of medicines within UK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Increased dependence on US market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6859400" y="3218950"/>
            <a:ext cx="11421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Brexit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Financials</a:t>
            </a:r>
            <a:endParaRPr/>
          </a:p>
        </p:txBody>
      </p:sp>
      <p:grpSp>
        <p:nvGrpSpPr>
          <p:cNvPr id="121" name="Google Shape;121;p17"/>
          <p:cNvGrpSpPr/>
          <p:nvPr/>
        </p:nvGrpSpPr>
        <p:grpSpPr>
          <a:xfrm>
            <a:off x="1800178" y="1897838"/>
            <a:ext cx="1852200" cy="1176600"/>
            <a:chOff x="747353" y="2242500"/>
            <a:chExt cx="1852200" cy="1176600"/>
          </a:xfrm>
        </p:grpSpPr>
        <p:sp>
          <p:nvSpPr>
            <p:cNvPr id="122" name="Google Shape;122;p17"/>
            <p:cNvSpPr txBox="1"/>
            <p:nvPr/>
          </p:nvSpPr>
          <p:spPr>
            <a:xfrm>
              <a:off x="747353" y="2792700"/>
              <a:ext cx="1852200" cy="62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Market Cap</a:t>
              </a:r>
              <a:endPara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" name="Google Shape;123;p17"/>
            <p:cNvSpPr txBox="1"/>
            <p:nvPr/>
          </p:nvSpPr>
          <p:spPr>
            <a:xfrm>
              <a:off x="776600" y="2242500"/>
              <a:ext cx="1793700" cy="62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latin typeface="Lora"/>
                  <a:ea typeface="Lora"/>
                  <a:cs typeface="Lora"/>
                  <a:sym typeface="Lora"/>
                </a:rPr>
                <a:t>$225.75B</a:t>
              </a:r>
              <a:endParaRPr b="1" sz="3000"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124" name="Google Shape;124;p17"/>
          <p:cNvGrpSpPr/>
          <p:nvPr/>
        </p:nvGrpSpPr>
        <p:grpSpPr>
          <a:xfrm>
            <a:off x="417966" y="3320850"/>
            <a:ext cx="1631100" cy="1204825"/>
            <a:chOff x="3523738" y="3441325"/>
            <a:chExt cx="1631100" cy="1204825"/>
          </a:xfrm>
        </p:grpSpPr>
        <p:sp>
          <p:nvSpPr>
            <p:cNvPr id="125" name="Google Shape;125;p17"/>
            <p:cNvSpPr txBox="1"/>
            <p:nvPr/>
          </p:nvSpPr>
          <p:spPr>
            <a:xfrm>
              <a:off x="3646363" y="4019750"/>
              <a:ext cx="1415100" cy="62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Revenue</a:t>
              </a:r>
              <a:endPara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6" name="Google Shape;126;p17"/>
            <p:cNvSpPr txBox="1"/>
            <p:nvPr/>
          </p:nvSpPr>
          <p:spPr>
            <a:xfrm>
              <a:off x="3523738" y="3441325"/>
              <a:ext cx="1631100" cy="62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latin typeface="Lora"/>
                  <a:ea typeface="Lora"/>
                  <a:cs typeface="Lora"/>
                  <a:sym typeface="Lora"/>
                </a:rPr>
                <a:t>$42.29B</a:t>
              </a:r>
              <a:endParaRPr b="1" sz="3000">
                <a:latin typeface="Lora"/>
                <a:ea typeface="Lora"/>
                <a:cs typeface="Lora"/>
                <a:sym typeface="Lora"/>
              </a:endParaRPr>
            </a:p>
          </p:txBody>
        </p:sp>
      </p:grpSp>
      <p:grpSp>
        <p:nvGrpSpPr>
          <p:cNvPr id="127" name="Google Shape;127;p17"/>
          <p:cNvGrpSpPr/>
          <p:nvPr/>
        </p:nvGrpSpPr>
        <p:grpSpPr>
          <a:xfrm>
            <a:off x="3042987" y="3358626"/>
            <a:ext cx="1852200" cy="1129258"/>
            <a:chOff x="2526878" y="3314875"/>
            <a:chExt cx="1852200" cy="1270399"/>
          </a:xfrm>
        </p:grpSpPr>
        <p:sp>
          <p:nvSpPr>
            <p:cNvPr id="128" name="Google Shape;128;p17"/>
            <p:cNvSpPr txBox="1"/>
            <p:nvPr/>
          </p:nvSpPr>
          <p:spPr>
            <a:xfrm>
              <a:off x="2526878" y="3958874"/>
              <a:ext cx="1852200" cy="62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Net Income</a:t>
              </a:r>
              <a:endPara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" name="Google Shape;129;p17"/>
            <p:cNvSpPr txBox="1"/>
            <p:nvPr/>
          </p:nvSpPr>
          <p:spPr>
            <a:xfrm>
              <a:off x="2708225" y="3314875"/>
              <a:ext cx="1417200" cy="55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latin typeface="Lora"/>
                  <a:ea typeface="Lora"/>
                  <a:cs typeface="Lora"/>
                  <a:sym typeface="Lora"/>
                </a:rPr>
                <a:t>$9.36B</a:t>
              </a:r>
              <a:endParaRPr b="1" sz="3000">
                <a:latin typeface="Lora"/>
                <a:ea typeface="Lora"/>
                <a:cs typeface="Lora"/>
                <a:sym typeface="Lora"/>
              </a:endParaRPr>
            </a:p>
          </p:txBody>
        </p:sp>
      </p:grpSp>
      <p:pic>
        <p:nvPicPr>
          <p:cNvPr id="130" name="Google Shape;13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9100" y="1897850"/>
            <a:ext cx="2920200" cy="310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Investment Thesis</a:t>
            </a:r>
            <a:endParaRPr/>
          </a:p>
        </p:txBody>
      </p:sp>
      <p:sp>
        <p:nvSpPr>
          <p:cNvPr id="136" name="Google Shape;136;p1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Merck &amp; Co. is a stable investment based upon its key revenue growth in emerging business lines and recent acquisitions to add to its leading treatments in</a:t>
            </a:r>
            <a:r>
              <a:rPr lang="en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 overall global, diversified portfolio.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Strengths</a:t>
            </a:r>
            <a:endParaRPr/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7525" y="1897562"/>
            <a:ext cx="957093" cy="104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3847" y="1897663"/>
            <a:ext cx="1046000" cy="10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9076" y="1974977"/>
            <a:ext cx="1307399" cy="96868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9"/>
          <p:cNvSpPr txBox="1"/>
          <p:nvPr/>
        </p:nvSpPr>
        <p:spPr>
          <a:xfrm>
            <a:off x="471900" y="3645650"/>
            <a:ext cx="2022000" cy="10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Ebola Vaccine, RECARBRIO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Extensive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oncology research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867575" y="3048975"/>
            <a:ext cx="9570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R&amp;D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3385838" y="3645650"/>
            <a:ext cx="2022000" cy="9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$42.3B and 23.3% ROE (2018)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Global Sales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3362150" y="3048975"/>
            <a:ext cx="2063100" cy="5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Financial Performance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6672000" y="3645650"/>
            <a:ext cx="2022000" cy="11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Brand name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Range of products at least satisfactory level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6519599" y="3048975"/>
            <a:ext cx="22278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Consumer Confidence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Weaknesses</a:t>
            </a:r>
            <a:endParaRPr/>
          </a:p>
        </p:txBody>
      </p:sp>
      <p:sp>
        <p:nvSpPr>
          <p:cNvPr id="156" name="Google Shape;156;p20"/>
          <p:cNvSpPr txBox="1"/>
          <p:nvPr>
            <p:ph idx="1" type="body"/>
          </p:nvPr>
        </p:nvSpPr>
        <p:spPr>
          <a:xfrm>
            <a:off x="348525" y="537372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Inability to penetrate into developed markets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China comprises 5% of sales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7" name="Google Shape;15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7025" y="1975600"/>
            <a:ext cx="1048425" cy="104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1263" y="1827776"/>
            <a:ext cx="951075" cy="137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8176" y="1800825"/>
            <a:ext cx="1298824" cy="132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449900" y="3721850"/>
            <a:ext cx="2402700" cy="11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Reliance on key products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Januvia, Janumet, Keytruda, Bridion, Gardisil/Gardisil 9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0"/>
          <p:cNvSpPr txBox="1"/>
          <p:nvPr/>
        </p:nvSpPr>
        <p:spPr>
          <a:xfrm>
            <a:off x="997538" y="3162263"/>
            <a:ext cx="1307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Products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3435813" y="3721850"/>
            <a:ext cx="20220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Patent expirations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Increased Costs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Generic product competition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0"/>
          <p:cNvSpPr txBox="1"/>
          <p:nvPr/>
        </p:nvSpPr>
        <p:spPr>
          <a:xfrm>
            <a:off x="3560999" y="3201825"/>
            <a:ext cx="2022000" cy="5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Financial Performance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0"/>
          <p:cNvSpPr txBox="1"/>
          <p:nvPr/>
        </p:nvSpPr>
        <p:spPr>
          <a:xfrm>
            <a:off x="6132200" y="3721850"/>
            <a:ext cx="2470800" cy="13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Profitability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ratio below industry average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Inability to penetrate into developed markets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6537336" y="3231275"/>
            <a:ext cx="1660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Firm-Specific Risk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Opportunities</a:t>
            </a:r>
            <a:endParaRPr/>
          </a:p>
        </p:txBody>
      </p:sp>
      <p:pic>
        <p:nvPicPr>
          <p:cNvPr id="171" name="Google Shape;17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375" y="1887425"/>
            <a:ext cx="1190751" cy="11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6626" y="1887427"/>
            <a:ext cx="1190749" cy="1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1875" y="1887427"/>
            <a:ext cx="1190749" cy="1190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/>
        </p:nvSpPr>
        <p:spPr>
          <a:xfrm>
            <a:off x="449900" y="3721850"/>
            <a:ext cx="2402700" cy="11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Peleton Therapeutics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Antellip Cooperation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Immune Design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Tilos Therapeutics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1"/>
          <p:cNvSpPr txBox="1"/>
          <p:nvPr/>
        </p:nvSpPr>
        <p:spPr>
          <a:xfrm>
            <a:off x="997538" y="3169463"/>
            <a:ext cx="1307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Acquisitions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3512025" y="3721825"/>
            <a:ext cx="20220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Keytruda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Lynparza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3435825" y="3169450"/>
            <a:ext cx="202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Approvals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6514400" y="3721825"/>
            <a:ext cx="1925700" cy="9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Online platform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Decreasing cost of transportation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1"/>
          <p:cNvSpPr txBox="1"/>
          <p:nvPr/>
        </p:nvSpPr>
        <p:spPr>
          <a:xfrm>
            <a:off x="6466238" y="3169463"/>
            <a:ext cx="2022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Profits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