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7"/>
  </p:notesMasterIdLst>
  <p:sldIdLst>
    <p:sldId id="256" r:id="rId2"/>
    <p:sldId id="259" r:id="rId3"/>
    <p:sldId id="301" r:id="rId4"/>
    <p:sldId id="260" r:id="rId5"/>
    <p:sldId id="261" r:id="rId6"/>
    <p:sldId id="262" r:id="rId7"/>
    <p:sldId id="263" r:id="rId8"/>
    <p:sldId id="264" r:id="rId9"/>
    <p:sldId id="267" r:id="rId10"/>
    <p:sldId id="303" r:id="rId11"/>
    <p:sldId id="302" r:id="rId12"/>
    <p:sldId id="304" r:id="rId13"/>
    <p:sldId id="305" r:id="rId14"/>
    <p:sldId id="280" r:id="rId15"/>
    <p:sldId id="28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C8900-B51E-4DCB-A1A7-F25F753EE67D}">
  <a:tblStyle styleId="{524C8900-B51E-4DCB-A1A7-F25F753EE6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4"/>
    <p:restoredTop sz="94703"/>
  </p:normalViewPr>
  <p:slideViewPr>
    <p:cSldViewPr snapToGrid="0">
      <p:cViewPr varScale="1">
        <p:scale>
          <a:sx n="146" d="100"/>
          <a:sy n="146" d="100"/>
        </p:scale>
        <p:origin x="16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3"/>
        <p:cNvGrpSpPr/>
        <p:nvPr/>
      </p:nvGrpSpPr>
      <p:grpSpPr>
        <a:xfrm>
          <a:off x="0" y="0"/>
          <a:ext cx="0" cy="0"/>
          <a:chOff x="0" y="0"/>
          <a:chExt cx="0" cy="0"/>
        </a:xfrm>
      </p:grpSpPr>
      <p:sp>
        <p:nvSpPr>
          <p:cNvPr id="5784" name="Google Shape;5784;gf0ccd793ee_0_3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5" name="Google Shape;5785;gf0ccd793ee_0_3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2"/>
        <p:cNvGrpSpPr/>
        <p:nvPr/>
      </p:nvGrpSpPr>
      <p:grpSpPr>
        <a:xfrm>
          <a:off x="0" y="0"/>
          <a:ext cx="0" cy="0"/>
          <a:chOff x="0" y="0"/>
          <a:chExt cx="0" cy="0"/>
        </a:xfrm>
      </p:grpSpPr>
      <p:sp>
        <p:nvSpPr>
          <p:cNvPr id="5503" name="Google Shape;5503;gf22deb5b02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4" name="Google Shape;5504;gf22deb5b02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ece08ab101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ece08ab101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7"/>
        <p:cNvGrpSpPr/>
        <p:nvPr/>
      </p:nvGrpSpPr>
      <p:grpSpPr>
        <a:xfrm>
          <a:off x="0" y="0"/>
          <a:ext cx="0" cy="0"/>
          <a:chOff x="0" y="0"/>
          <a:chExt cx="0" cy="0"/>
        </a:xfrm>
      </p:grpSpPr>
      <p:sp>
        <p:nvSpPr>
          <p:cNvPr id="5758" name="Google Shape;5758;gece08ab10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9" name="Google Shape;5759;gece08ab101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BLANK_1_1_1_2_1">
    <p:spTree>
      <p:nvGrpSpPr>
        <p:cNvPr id="1" name="Shape 3440"/>
        <p:cNvGrpSpPr/>
        <p:nvPr/>
      </p:nvGrpSpPr>
      <p:grpSpPr>
        <a:xfrm>
          <a:off x="0" y="0"/>
          <a:ext cx="0" cy="0"/>
          <a:chOff x="0" y="0"/>
          <a:chExt cx="0" cy="0"/>
        </a:xfrm>
      </p:grpSpPr>
      <p:sp>
        <p:nvSpPr>
          <p:cNvPr id="3441" name="Google Shape;3441;p22"/>
          <p:cNvSpPr txBox="1">
            <a:spLocks noGrp="1"/>
          </p:cNvSpPr>
          <p:nvPr>
            <p:ph type="body" idx="1"/>
          </p:nvPr>
        </p:nvSpPr>
        <p:spPr>
          <a:xfrm>
            <a:off x="4946716" y="2356500"/>
            <a:ext cx="3128100" cy="1623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algn="r" rtl="0">
              <a:lnSpc>
                <a:spcPct val="115000"/>
              </a:lnSpc>
              <a:spcBef>
                <a:spcPts val="0"/>
              </a:spcBef>
              <a:spcAft>
                <a:spcPts val="0"/>
              </a:spcAft>
              <a:buClr>
                <a:srgbClr val="434343"/>
              </a:buClr>
              <a:buSzPts val="1400"/>
              <a:buChar char="○"/>
              <a:defRPr>
                <a:solidFill>
                  <a:srgbClr val="434343"/>
                </a:solidFill>
              </a:defRPr>
            </a:lvl2pPr>
            <a:lvl3pPr marL="1371600" lvl="2" indent="-317500" algn="r" rtl="0">
              <a:lnSpc>
                <a:spcPct val="115000"/>
              </a:lnSpc>
              <a:spcBef>
                <a:spcPts val="0"/>
              </a:spcBef>
              <a:spcAft>
                <a:spcPts val="0"/>
              </a:spcAft>
              <a:buClr>
                <a:srgbClr val="434343"/>
              </a:buClr>
              <a:buSzPts val="1400"/>
              <a:buChar char="■"/>
              <a:defRPr>
                <a:solidFill>
                  <a:srgbClr val="434343"/>
                </a:solidFill>
              </a:defRPr>
            </a:lvl3pPr>
            <a:lvl4pPr marL="1828800" lvl="3" indent="-317500" algn="r" rtl="0">
              <a:lnSpc>
                <a:spcPct val="115000"/>
              </a:lnSpc>
              <a:spcBef>
                <a:spcPts val="0"/>
              </a:spcBef>
              <a:spcAft>
                <a:spcPts val="0"/>
              </a:spcAft>
              <a:buClr>
                <a:srgbClr val="434343"/>
              </a:buClr>
              <a:buSzPts val="1400"/>
              <a:buChar char="●"/>
              <a:defRPr>
                <a:solidFill>
                  <a:srgbClr val="434343"/>
                </a:solidFill>
              </a:defRPr>
            </a:lvl4pPr>
            <a:lvl5pPr marL="2286000" lvl="4" indent="-317500" algn="r" rtl="0">
              <a:lnSpc>
                <a:spcPct val="115000"/>
              </a:lnSpc>
              <a:spcBef>
                <a:spcPts val="0"/>
              </a:spcBef>
              <a:spcAft>
                <a:spcPts val="0"/>
              </a:spcAft>
              <a:buClr>
                <a:srgbClr val="434343"/>
              </a:buClr>
              <a:buSzPts val="1400"/>
              <a:buChar char="○"/>
              <a:defRPr>
                <a:solidFill>
                  <a:srgbClr val="434343"/>
                </a:solidFill>
              </a:defRPr>
            </a:lvl5pPr>
            <a:lvl6pPr marL="2743200" lvl="5" indent="-317500" algn="r" rtl="0">
              <a:lnSpc>
                <a:spcPct val="115000"/>
              </a:lnSpc>
              <a:spcBef>
                <a:spcPts val="0"/>
              </a:spcBef>
              <a:spcAft>
                <a:spcPts val="0"/>
              </a:spcAft>
              <a:buClr>
                <a:srgbClr val="434343"/>
              </a:buClr>
              <a:buSzPts val="1400"/>
              <a:buChar char="■"/>
              <a:defRPr>
                <a:solidFill>
                  <a:srgbClr val="434343"/>
                </a:solidFill>
              </a:defRPr>
            </a:lvl6pPr>
            <a:lvl7pPr marL="3200400" lvl="6" indent="-317500" algn="r" rtl="0">
              <a:lnSpc>
                <a:spcPct val="115000"/>
              </a:lnSpc>
              <a:spcBef>
                <a:spcPts val="0"/>
              </a:spcBef>
              <a:spcAft>
                <a:spcPts val="0"/>
              </a:spcAft>
              <a:buClr>
                <a:srgbClr val="434343"/>
              </a:buClr>
              <a:buSzPts val="1400"/>
              <a:buChar char="●"/>
              <a:defRPr>
                <a:solidFill>
                  <a:srgbClr val="434343"/>
                </a:solidFill>
              </a:defRPr>
            </a:lvl7pPr>
            <a:lvl8pPr marL="3657600" lvl="7" indent="-317500" algn="r" rtl="0">
              <a:lnSpc>
                <a:spcPct val="115000"/>
              </a:lnSpc>
              <a:spcBef>
                <a:spcPts val="0"/>
              </a:spcBef>
              <a:spcAft>
                <a:spcPts val="0"/>
              </a:spcAft>
              <a:buClr>
                <a:srgbClr val="434343"/>
              </a:buClr>
              <a:buSzPts val="1400"/>
              <a:buChar char="○"/>
              <a:defRPr>
                <a:solidFill>
                  <a:srgbClr val="434343"/>
                </a:solidFill>
              </a:defRPr>
            </a:lvl8pPr>
            <a:lvl9pPr marL="4114800" lvl="8" indent="-317500" algn="r"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442" name="Google Shape;3442;p22"/>
          <p:cNvSpPr txBox="1">
            <a:spLocks noGrp="1"/>
          </p:cNvSpPr>
          <p:nvPr>
            <p:ph type="title"/>
          </p:nvPr>
        </p:nvSpPr>
        <p:spPr>
          <a:xfrm>
            <a:off x="4946725" y="1163700"/>
            <a:ext cx="3128100" cy="1192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pic>
        <p:nvPicPr>
          <p:cNvPr id="3443" name="Google Shape;3443;p22"/>
          <p:cNvPicPr preferRelativeResize="0"/>
          <p:nvPr/>
        </p:nvPicPr>
        <p:blipFill>
          <a:blip r:embed="rId2">
            <a:alphaModFix/>
          </a:blip>
          <a:stretch>
            <a:fillRect/>
          </a:stretch>
        </p:blipFill>
        <p:spPr>
          <a:xfrm>
            <a:off x="7176625" y="2994900"/>
            <a:ext cx="1846950" cy="2800174"/>
          </a:xfrm>
          <a:prstGeom prst="rect">
            <a:avLst/>
          </a:prstGeom>
          <a:noFill/>
          <a:ln>
            <a:noFill/>
          </a:ln>
        </p:spPr>
      </p:pic>
      <p:grpSp>
        <p:nvGrpSpPr>
          <p:cNvPr id="3444" name="Google Shape;3444;p22"/>
          <p:cNvGrpSpPr/>
          <p:nvPr/>
        </p:nvGrpSpPr>
        <p:grpSpPr>
          <a:xfrm>
            <a:off x="-558570" y="-1600139"/>
            <a:ext cx="10446749" cy="8077819"/>
            <a:chOff x="-558570" y="-1600139"/>
            <a:chExt cx="10446749" cy="8077819"/>
          </a:xfrm>
        </p:grpSpPr>
        <p:grpSp>
          <p:nvGrpSpPr>
            <p:cNvPr id="3445" name="Google Shape;3445;p22"/>
            <p:cNvGrpSpPr/>
            <p:nvPr/>
          </p:nvGrpSpPr>
          <p:grpSpPr>
            <a:xfrm rot="3045761" flipH="1">
              <a:off x="74122" y="-830585"/>
              <a:ext cx="1805277" cy="2490115"/>
              <a:chOff x="2763875" y="3698500"/>
              <a:chExt cx="1288825" cy="1777825"/>
            </a:xfrm>
          </p:grpSpPr>
          <p:sp>
            <p:nvSpPr>
              <p:cNvPr id="3446" name="Google Shape;3446;p2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1" name="Google Shape;3561;p22"/>
            <p:cNvGrpSpPr/>
            <p:nvPr/>
          </p:nvGrpSpPr>
          <p:grpSpPr>
            <a:xfrm rot="-6299958">
              <a:off x="2939999" y="4222023"/>
              <a:ext cx="2287889" cy="1828220"/>
              <a:chOff x="1340325" y="4148525"/>
              <a:chExt cx="1340250" cy="1070975"/>
            </a:xfrm>
          </p:grpSpPr>
          <p:sp>
            <p:nvSpPr>
              <p:cNvPr id="3562" name="Google Shape;3562;p2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22"/>
            <p:cNvGrpSpPr/>
            <p:nvPr/>
          </p:nvGrpSpPr>
          <p:grpSpPr>
            <a:xfrm rot="-2362395" flipH="1">
              <a:off x="7280067" y="-1081934"/>
              <a:ext cx="2287873" cy="1828207"/>
              <a:chOff x="1340325" y="4148525"/>
              <a:chExt cx="1340250" cy="1070975"/>
            </a:xfrm>
          </p:grpSpPr>
          <p:sp>
            <p:nvSpPr>
              <p:cNvPr id="3664" name="Google Shape;3664;p2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_1_1_1">
    <p:spTree>
      <p:nvGrpSpPr>
        <p:cNvPr id="1" name="Shape 4396"/>
        <p:cNvGrpSpPr/>
        <p:nvPr/>
      </p:nvGrpSpPr>
      <p:grpSpPr>
        <a:xfrm>
          <a:off x="0" y="0"/>
          <a:ext cx="0" cy="0"/>
          <a:chOff x="0" y="0"/>
          <a:chExt cx="0" cy="0"/>
        </a:xfrm>
      </p:grpSpPr>
      <p:sp>
        <p:nvSpPr>
          <p:cNvPr id="4397" name="Google Shape;4397;p26"/>
          <p:cNvSpPr txBox="1">
            <a:spLocks noGrp="1"/>
          </p:cNvSpPr>
          <p:nvPr>
            <p:ph type="title"/>
          </p:nvPr>
        </p:nvSpPr>
        <p:spPr>
          <a:xfrm>
            <a:off x="1856725"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98" name="Google Shape;4398;p26"/>
          <p:cNvSpPr txBox="1">
            <a:spLocks noGrp="1"/>
          </p:cNvSpPr>
          <p:nvPr>
            <p:ph type="subTitle" idx="1"/>
          </p:nvPr>
        </p:nvSpPr>
        <p:spPr>
          <a:xfrm>
            <a:off x="1856713"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9" name="Google Shape;4399;p26"/>
          <p:cNvSpPr txBox="1">
            <a:spLocks noGrp="1"/>
          </p:cNvSpPr>
          <p:nvPr>
            <p:ph type="title" idx="2"/>
          </p:nvPr>
        </p:nvSpPr>
        <p:spPr>
          <a:xfrm>
            <a:off x="5026706" y="1602450"/>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0" name="Google Shape;4400;p26"/>
          <p:cNvSpPr txBox="1">
            <a:spLocks noGrp="1"/>
          </p:cNvSpPr>
          <p:nvPr>
            <p:ph type="subTitle" idx="3"/>
          </p:nvPr>
        </p:nvSpPr>
        <p:spPr>
          <a:xfrm>
            <a:off x="5026701" y="20487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1" name="Google Shape;4401;p26"/>
          <p:cNvSpPr txBox="1">
            <a:spLocks noGrp="1"/>
          </p:cNvSpPr>
          <p:nvPr>
            <p:ph type="title" idx="4"/>
          </p:nvPr>
        </p:nvSpPr>
        <p:spPr>
          <a:xfrm>
            <a:off x="1856725"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2" name="Google Shape;4402;p26"/>
          <p:cNvSpPr txBox="1">
            <a:spLocks noGrp="1"/>
          </p:cNvSpPr>
          <p:nvPr>
            <p:ph type="subTitle" idx="5"/>
          </p:nvPr>
        </p:nvSpPr>
        <p:spPr>
          <a:xfrm>
            <a:off x="1856713"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3" name="Google Shape;4403;p26"/>
          <p:cNvSpPr txBox="1">
            <a:spLocks noGrp="1"/>
          </p:cNvSpPr>
          <p:nvPr>
            <p:ph type="title" idx="6"/>
          </p:nvPr>
        </p:nvSpPr>
        <p:spPr>
          <a:xfrm>
            <a:off x="5026706" y="3035825"/>
            <a:ext cx="23256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04" name="Google Shape;4404;p26"/>
          <p:cNvSpPr txBox="1">
            <a:spLocks noGrp="1"/>
          </p:cNvSpPr>
          <p:nvPr>
            <p:ph type="subTitle" idx="7"/>
          </p:nvPr>
        </p:nvSpPr>
        <p:spPr>
          <a:xfrm>
            <a:off x="5026701" y="3482100"/>
            <a:ext cx="2325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05" name="Google Shape;4405;p26"/>
          <p:cNvGrpSpPr/>
          <p:nvPr/>
        </p:nvGrpSpPr>
        <p:grpSpPr>
          <a:xfrm>
            <a:off x="-204653" y="-421187"/>
            <a:ext cx="2692477" cy="3300109"/>
            <a:chOff x="-204653" y="-390062"/>
            <a:chExt cx="2692477" cy="3300109"/>
          </a:xfrm>
        </p:grpSpPr>
        <p:pic>
          <p:nvPicPr>
            <p:cNvPr id="4406" name="Google Shape;4406;p26"/>
            <p:cNvPicPr preferRelativeResize="0"/>
            <p:nvPr/>
          </p:nvPicPr>
          <p:blipFill>
            <a:blip r:embed="rId2">
              <a:alphaModFix/>
            </a:blip>
            <a:stretch>
              <a:fillRect/>
            </a:stretch>
          </p:blipFill>
          <p:spPr>
            <a:xfrm rot="1121765">
              <a:off x="202277" y="-164115"/>
              <a:ext cx="1878616" cy="2848216"/>
            </a:xfrm>
            <a:prstGeom prst="rect">
              <a:avLst/>
            </a:prstGeom>
            <a:noFill/>
            <a:ln>
              <a:noFill/>
            </a:ln>
          </p:spPr>
        </p:pic>
        <p:pic>
          <p:nvPicPr>
            <p:cNvPr id="4407" name="Google Shape;4407;p26"/>
            <p:cNvPicPr preferRelativeResize="0"/>
            <p:nvPr/>
          </p:nvPicPr>
          <p:blipFill>
            <a:blip r:embed="rId3">
              <a:alphaModFix/>
            </a:blip>
            <a:stretch>
              <a:fillRect/>
            </a:stretch>
          </p:blipFill>
          <p:spPr>
            <a:xfrm rot="6521769">
              <a:off x="476740" y="1532095"/>
              <a:ext cx="346013" cy="875625"/>
            </a:xfrm>
            <a:prstGeom prst="rect">
              <a:avLst/>
            </a:prstGeom>
            <a:noFill/>
            <a:ln>
              <a:noFill/>
            </a:ln>
          </p:spPr>
        </p:pic>
      </p:grpSp>
      <p:grpSp>
        <p:nvGrpSpPr>
          <p:cNvPr id="4408" name="Google Shape;4408;p26"/>
          <p:cNvGrpSpPr/>
          <p:nvPr/>
        </p:nvGrpSpPr>
        <p:grpSpPr>
          <a:xfrm>
            <a:off x="6473383" y="-470251"/>
            <a:ext cx="3271481" cy="3623731"/>
            <a:chOff x="6473383" y="-470251"/>
            <a:chExt cx="3271481" cy="3623731"/>
          </a:xfrm>
        </p:grpSpPr>
        <p:pic>
          <p:nvPicPr>
            <p:cNvPr id="4409" name="Google Shape;4409;p26"/>
            <p:cNvPicPr preferRelativeResize="0"/>
            <p:nvPr/>
          </p:nvPicPr>
          <p:blipFill>
            <a:blip r:embed="rId4">
              <a:alphaModFix/>
            </a:blip>
            <a:stretch>
              <a:fillRect/>
            </a:stretch>
          </p:blipFill>
          <p:spPr>
            <a:xfrm rot="-1860912">
              <a:off x="7110648" y="-172199"/>
              <a:ext cx="1996953" cy="3027628"/>
            </a:xfrm>
            <a:prstGeom prst="rect">
              <a:avLst/>
            </a:prstGeom>
            <a:noFill/>
            <a:ln>
              <a:noFill/>
            </a:ln>
          </p:spPr>
        </p:pic>
        <p:pic>
          <p:nvPicPr>
            <p:cNvPr id="4410" name="Google Shape;4410;p26"/>
            <p:cNvPicPr preferRelativeResize="0"/>
            <p:nvPr/>
          </p:nvPicPr>
          <p:blipFill>
            <a:blip r:embed="rId5">
              <a:alphaModFix/>
            </a:blip>
            <a:stretch>
              <a:fillRect/>
            </a:stretch>
          </p:blipFill>
          <p:spPr>
            <a:xfrm rot="3539087">
              <a:off x="8312827" y="1670862"/>
              <a:ext cx="346013" cy="875626"/>
            </a:xfrm>
            <a:prstGeom prst="rect">
              <a:avLst/>
            </a:prstGeom>
            <a:noFill/>
            <a:ln>
              <a:noFill/>
            </a:ln>
          </p:spPr>
        </p:pic>
      </p:grpSp>
      <p:pic>
        <p:nvPicPr>
          <p:cNvPr id="4411" name="Google Shape;4411;p26"/>
          <p:cNvPicPr preferRelativeResize="0"/>
          <p:nvPr/>
        </p:nvPicPr>
        <p:blipFill>
          <a:blip r:embed="rId6">
            <a:alphaModFix/>
          </a:blip>
          <a:stretch>
            <a:fillRect/>
          </a:stretch>
        </p:blipFill>
        <p:spPr>
          <a:xfrm rot="4499998">
            <a:off x="3210000" y="3514701"/>
            <a:ext cx="1996952" cy="3027629"/>
          </a:xfrm>
          <a:prstGeom prst="rect">
            <a:avLst/>
          </a:prstGeom>
          <a:noFill/>
          <a:ln>
            <a:noFill/>
          </a:ln>
        </p:spPr>
      </p:pic>
      <p:grpSp>
        <p:nvGrpSpPr>
          <p:cNvPr id="4412" name="Google Shape;4412;p26"/>
          <p:cNvGrpSpPr/>
          <p:nvPr/>
        </p:nvGrpSpPr>
        <p:grpSpPr>
          <a:xfrm>
            <a:off x="-1168009" y="2968547"/>
            <a:ext cx="10769139" cy="2788465"/>
            <a:chOff x="-1168009" y="2968547"/>
            <a:chExt cx="10769139" cy="2788465"/>
          </a:xfrm>
        </p:grpSpPr>
        <p:grpSp>
          <p:nvGrpSpPr>
            <p:cNvPr id="4413" name="Google Shape;4413;p26"/>
            <p:cNvGrpSpPr/>
            <p:nvPr/>
          </p:nvGrpSpPr>
          <p:grpSpPr>
            <a:xfrm rot="10800000" flipH="1">
              <a:off x="7795873" y="3266991"/>
              <a:ext cx="1805257" cy="2490022"/>
              <a:chOff x="2763875" y="3698500"/>
              <a:chExt cx="1288825" cy="1777825"/>
            </a:xfrm>
          </p:grpSpPr>
          <p:sp>
            <p:nvSpPr>
              <p:cNvPr id="4414" name="Google Shape;4414;p26"/>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6"/>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6"/>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6"/>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6"/>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6"/>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6"/>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6"/>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6"/>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6"/>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6"/>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6"/>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6"/>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6"/>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6"/>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6"/>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6"/>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6"/>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6"/>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6"/>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6"/>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6"/>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6"/>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6"/>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6"/>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6"/>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6"/>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6"/>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6"/>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6"/>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6"/>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6"/>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6"/>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6"/>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6"/>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6"/>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6"/>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6"/>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6"/>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6"/>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6"/>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6"/>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6"/>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6"/>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6"/>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6"/>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6"/>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6"/>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6"/>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6"/>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6"/>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6"/>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6"/>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6"/>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6"/>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6"/>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6"/>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6"/>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6"/>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6"/>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6"/>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6"/>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6"/>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6"/>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6"/>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6"/>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6"/>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6"/>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6"/>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6"/>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6"/>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6"/>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6"/>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6"/>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6"/>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6"/>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6"/>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6"/>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6"/>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6"/>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6"/>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6"/>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6"/>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6"/>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6"/>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6"/>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6"/>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6"/>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6"/>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6"/>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6"/>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6"/>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6"/>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6"/>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6"/>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6"/>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6"/>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6"/>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6"/>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6"/>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6"/>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6"/>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6"/>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6"/>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6"/>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6"/>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6"/>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6"/>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6"/>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6"/>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6"/>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6"/>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6"/>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6"/>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6"/>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26"/>
            <p:cNvGrpSpPr/>
            <p:nvPr/>
          </p:nvGrpSpPr>
          <p:grpSpPr>
            <a:xfrm>
              <a:off x="-1168009" y="2968547"/>
              <a:ext cx="2287941" cy="1828261"/>
              <a:chOff x="1340325" y="4148525"/>
              <a:chExt cx="1340250" cy="1070975"/>
            </a:xfrm>
          </p:grpSpPr>
          <p:sp>
            <p:nvSpPr>
              <p:cNvPr id="4530" name="Google Shape;4530;p2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1" name="Google Shape;4631;p26"/>
          <p:cNvSpPr txBox="1">
            <a:spLocks noGrp="1"/>
          </p:cNvSpPr>
          <p:nvPr>
            <p:ph type="title" idx="8"/>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BLANK_1_1_1_1_1_1_1_1_1_1">
    <p:spTree>
      <p:nvGrpSpPr>
        <p:cNvPr id="1" name="Shape 4896"/>
        <p:cNvGrpSpPr/>
        <p:nvPr/>
      </p:nvGrpSpPr>
      <p:grpSpPr>
        <a:xfrm>
          <a:off x="0" y="0"/>
          <a:ext cx="0" cy="0"/>
          <a:chOff x="0" y="0"/>
          <a:chExt cx="0" cy="0"/>
        </a:xfrm>
      </p:grpSpPr>
      <p:sp>
        <p:nvSpPr>
          <p:cNvPr id="4897" name="Google Shape;4897;p29"/>
          <p:cNvSpPr txBox="1">
            <a:spLocks noGrp="1"/>
          </p:cNvSpPr>
          <p:nvPr>
            <p:ph type="subTitle" idx="1"/>
          </p:nvPr>
        </p:nvSpPr>
        <p:spPr>
          <a:xfrm>
            <a:off x="2425075" y="1761525"/>
            <a:ext cx="4293900" cy="1883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898" name="Google Shape;4898;p29"/>
          <p:cNvSpPr txBox="1">
            <a:spLocks noGrp="1"/>
          </p:cNvSpPr>
          <p:nvPr>
            <p:ph type="ctrTitle"/>
          </p:nvPr>
        </p:nvSpPr>
        <p:spPr>
          <a:xfrm>
            <a:off x="2429950" y="4485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99" name="Google Shape;4899;p29"/>
          <p:cNvSpPr txBox="1">
            <a:spLocks noGrp="1"/>
          </p:cNvSpPr>
          <p:nvPr>
            <p:ph type="subTitle" idx="2"/>
          </p:nvPr>
        </p:nvSpPr>
        <p:spPr>
          <a:xfrm>
            <a:off x="2425000" y="4312200"/>
            <a:ext cx="4293900" cy="2913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00" name="Google Shape;4900;p29"/>
          <p:cNvSpPr txBox="1"/>
          <p:nvPr/>
        </p:nvSpPr>
        <p:spPr>
          <a:xfrm>
            <a:off x="2474650" y="3713800"/>
            <a:ext cx="4194600" cy="4926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000">
                <a:solidFill>
                  <a:schemeClr val="dk1"/>
                </a:solidFill>
                <a:latin typeface="Montserrat"/>
                <a:ea typeface="Montserrat"/>
                <a:cs typeface="Montserrat"/>
                <a:sym typeface="Montserrat"/>
              </a:rPr>
              <a:t>CREDITS: This presentation template was created by </a:t>
            </a:r>
            <a:r>
              <a:rPr lang="en" sz="1000" b="1">
                <a:solidFill>
                  <a:schemeClr val="dk1"/>
                </a:solidFill>
                <a:uFill>
                  <a:noFill/>
                </a:uFill>
                <a:latin typeface="Montserrat"/>
                <a:ea typeface="Montserrat"/>
                <a:cs typeface="Montserrat"/>
                <a:sym typeface="Montserrat"/>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solidFill>
                  <a:schemeClr val="dk1"/>
                </a:solidFill>
                <a:latin typeface="Montserrat"/>
                <a:ea typeface="Montserrat"/>
                <a:cs typeface="Montserrat"/>
                <a:sym typeface="Montserrat"/>
              </a:rPr>
              <a:t>, including infographics &amp; images by </a:t>
            </a:r>
            <a:r>
              <a:rPr lang="en" sz="1000" b="1">
                <a:solidFill>
                  <a:schemeClr val="dk1"/>
                </a:solidFill>
                <a:uFill>
                  <a:noFill/>
                </a:uFill>
                <a:latin typeface="Montserrat"/>
                <a:ea typeface="Montserrat"/>
                <a:cs typeface="Montserrat"/>
                <a:sym typeface="Montserra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b="1">
              <a:solidFill>
                <a:schemeClr val="dk1"/>
              </a:solidFill>
              <a:latin typeface="Montserrat"/>
              <a:ea typeface="Montserrat"/>
              <a:cs typeface="Montserrat"/>
              <a:sym typeface="Montserrat"/>
            </a:endParaRPr>
          </a:p>
        </p:txBody>
      </p:sp>
      <p:grpSp>
        <p:nvGrpSpPr>
          <p:cNvPr id="4901" name="Google Shape;4901;p29"/>
          <p:cNvGrpSpPr/>
          <p:nvPr/>
        </p:nvGrpSpPr>
        <p:grpSpPr>
          <a:xfrm>
            <a:off x="-737559" y="-307866"/>
            <a:ext cx="10578289" cy="5907053"/>
            <a:chOff x="-737559" y="-307866"/>
            <a:chExt cx="10578289" cy="5907053"/>
          </a:xfrm>
        </p:grpSpPr>
        <p:grpSp>
          <p:nvGrpSpPr>
            <p:cNvPr id="4902" name="Google Shape;4902;p29"/>
            <p:cNvGrpSpPr/>
            <p:nvPr/>
          </p:nvGrpSpPr>
          <p:grpSpPr>
            <a:xfrm rot="10800000" flipH="1">
              <a:off x="8035473" y="3109166"/>
              <a:ext cx="1805257" cy="2490022"/>
              <a:chOff x="2763875" y="3698500"/>
              <a:chExt cx="1288825" cy="1777825"/>
            </a:xfrm>
          </p:grpSpPr>
          <p:sp>
            <p:nvSpPr>
              <p:cNvPr id="4903" name="Google Shape;4903;p29"/>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9"/>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9"/>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9"/>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9"/>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9"/>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9"/>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9"/>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9"/>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9"/>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9"/>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9"/>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9"/>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9"/>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9"/>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9"/>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9"/>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9"/>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9"/>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9"/>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9"/>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9"/>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9"/>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9"/>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9"/>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9"/>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9"/>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9"/>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9"/>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9"/>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9"/>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9"/>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9"/>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9"/>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9"/>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9"/>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9"/>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9"/>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9"/>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9"/>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9"/>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9"/>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9"/>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9"/>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9"/>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9"/>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9"/>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9"/>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9"/>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9"/>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9"/>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9"/>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9"/>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9"/>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9"/>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9"/>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9"/>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9"/>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9"/>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9"/>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9"/>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9"/>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9"/>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9"/>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9"/>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9"/>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9"/>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9"/>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9"/>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9"/>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9"/>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9"/>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9"/>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9"/>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9"/>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9"/>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9"/>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9"/>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9"/>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9"/>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9"/>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9"/>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9"/>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9"/>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9"/>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9"/>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9"/>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9"/>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9"/>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9"/>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9"/>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9"/>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9"/>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9"/>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9"/>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9"/>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9"/>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9"/>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9"/>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9"/>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9"/>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9"/>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9"/>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9"/>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9"/>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9"/>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9"/>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9"/>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9"/>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9"/>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9"/>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9"/>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9"/>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9"/>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9"/>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8" name="Google Shape;5018;p29"/>
            <p:cNvGrpSpPr/>
            <p:nvPr/>
          </p:nvGrpSpPr>
          <p:grpSpPr>
            <a:xfrm rot="-4372622">
              <a:off x="-671107" y="140400"/>
              <a:ext cx="2287895" cy="1828225"/>
              <a:chOff x="1340325" y="4148525"/>
              <a:chExt cx="1340250" cy="1070975"/>
            </a:xfrm>
          </p:grpSpPr>
          <p:sp>
            <p:nvSpPr>
              <p:cNvPr id="5019" name="Google Shape;5019;p29"/>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9"/>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9"/>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9"/>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9"/>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9"/>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9"/>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9"/>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9"/>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9"/>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9"/>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9"/>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9"/>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9"/>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9"/>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9"/>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9"/>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9"/>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9"/>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9"/>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9"/>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9"/>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9"/>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9"/>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9"/>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9"/>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9"/>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9"/>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9"/>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9"/>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9"/>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9"/>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9"/>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9"/>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9"/>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9"/>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9"/>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9"/>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9"/>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9"/>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9"/>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9"/>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9"/>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9"/>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9"/>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9"/>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9"/>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9"/>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9"/>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9"/>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9"/>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9"/>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9"/>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9"/>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9"/>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9"/>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9"/>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9"/>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9"/>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9"/>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9"/>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9"/>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9"/>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9"/>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9"/>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9"/>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9"/>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9"/>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9"/>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9"/>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9"/>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9"/>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9"/>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9"/>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9"/>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9"/>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9"/>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9"/>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9"/>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9"/>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9"/>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9"/>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9"/>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9"/>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9"/>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9"/>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9"/>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9"/>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9"/>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9"/>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9"/>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9"/>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9"/>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9"/>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9"/>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9"/>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9"/>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9"/>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9"/>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9"/>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9"/>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894"/>
        <p:cNvGrpSpPr/>
        <p:nvPr/>
      </p:nvGrpSpPr>
      <p:grpSpPr>
        <a:xfrm>
          <a:off x="0" y="0"/>
          <a:ext cx="0" cy="0"/>
          <a:chOff x="0" y="0"/>
          <a:chExt cx="0" cy="0"/>
        </a:xfrm>
      </p:grpSpPr>
      <p:sp>
        <p:nvSpPr>
          <p:cNvPr id="895" name="Google Shape;895;p7"/>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96" name="Google Shape;896;p7"/>
          <p:cNvPicPr preferRelativeResize="0"/>
          <p:nvPr/>
        </p:nvPicPr>
        <p:blipFill>
          <a:blip r:embed="rId2">
            <a:alphaModFix/>
          </a:blip>
          <a:stretch>
            <a:fillRect/>
          </a:stretch>
        </p:blipFill>
        <p:spPr>
          <a:xfrm rot="5973496">
            <a:off x="17835" y="-396599"/>
            <a:ext cx="1996953" cy="3027629"/>
          </a:xfrm>
          <a:prstGeom prst="rect">
            <a:avLst/>
          </a:prstGeom>
          <a:noFill/>
          <a:ln>
            <a:noFill/>
          </a:ln>
        </p:spPr>
      </p:pic>
      <p:grpSp>
        <p:nvGrpSpPr>
          <p:cNvPr id="897" name="Google Shape;897;p7"/>
          <p:cNvGrpSpPr/>
          <p:nvPr/>
        </p:nvGrpSpPr>
        <p:grpSpPr>
          <a:xfrm>
            <a:off x="1395398" y="-1"/>
            <a:ext cx="8445509" cy="6053214"/>
            <a:chOff x="1395398" y="-1"/>
            <a:chExt cx="8445509" cy="6053214"/>
          </a:xfrm>
        </p:grpSpPr>
        <p:grpSp>
          <p:nvGrpSpPr>
            <p:cNvPr id="898" name="Google Shape;898;p7"/>
            <p:cNvGrpSpPr/>
            <p:nvPr/>
          </p:nvGrpSpPr>
          <p:grpSpPr>
            <a:xfrm rot="-9359879">
              <a:off x="7280026" y="386289"/>
              <a:ext cx="2287957" cy="1828274"/>
              <a:chOff x="1340325" y="4148525"/>
              <a:chExt cx="1340250" cy="1070975"/>
            </a:xfrm>
          </p:grpSpPr>
          <p:sp>
            <p:nvSpPr>
              <p:cNvPr id="899" name="Google Shape;899;p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7"/>
            <p:cNvGrpSpPr/>
            <p:nvPr/>
          </p:nvGrpSpPr>
          <p:grpSpPr>
            <a:xfrm rot="10800000" flipH="1">
              <a:off x="1395398" y="3563191"/>
              <a:ext cx="1805257" cy="2490022"/>
              <a:chOff x="2763875" y="3698500"/>
              <a:chExt cx="1288825" cy="1777825"/>
            </a:xfrm>
          </p:grpSpPr>
          <p:sp>
            <p:nvSpPr>
              <p:cNvPr id="1001" name="Google Shape;1001;p7"/>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16" name="Google Shape;1116;p7"/>
          <p:cNvPicPr preferRelativeResize="0"/>
          <p:nvPr/>
        </p:nvPicPr>
        <p:blipFill>
          <a:blip r:embed="rId3">
            <a:alphaModFix/>
          </a:blip>
          <a:stretch>
            <a:fillRect/>
          </a:stretch>
        </p:blipFill>
        <p:spPr>
          <a:xfrm rot="10800000">
            <a:off x="1760423" y="-1415350"/>
            <a:ext cx="1996953" cy="30276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alphaModFix/>
          </a:blip>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alphaModFix/>
          </a:blip>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alphaModFix/>
          </a:blip>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BLANK_1_1_1_2">
    <p:spTree>
      <p:nvGrpSpPr>
        <p:cNvPr id="1" name="Shape 3437"/>
        <p:cNvGrpSpPr/>
        <p:nvPr/>
      </p:nvGrpSpPr>
      <p:grpSpPr>
        <a:xfrm>
          <a:off x="0" y="0"/>
          <a:ext cx="0" cy="0"/>
          <a:chOff x="0" y="0"/>
          <a:chExt cx="0" cy="0"/>
        </a:xfrm>
      </p:grpSpPr>
      <p:sp>
        <p:nvSpPr>
          <p:cNvPr id="3438" name="Google Shape;3438;p21"/>
          <p:cNvSpPr txBox="1">
            <a:spLocks noGrp="1"/>
          </p:cNvSpPr>
          <p:nvPr>
            <p:ph type="subTitle" idx="1"/>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9" name="Google Shape;3439;p21"/>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2" r:id="rId7"/>
    <p:sldLayoutId id="2147483664" r:id="rId8"/>
    <p:sldLayoutId id="2147483667" r:id="rId9"/>
    <p:sldLayoutId id="2147483668" r:id="rId10"/>
    <p:sldLayoutId id="2147483671" r:id="rId11"/>
    <p:sldLayoutId id="2147483672"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hyperlink" Target="http://www.rochester.edu/college/studentfellowships/"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4800" dirty="0" smtClean="0"/>
              <a:t>Fellowships Office</a:t>
            </a:r>
            <a:endParaRPr sz="4800" dirty="0"/>
          </a:p>
        </p:txBody>
      </p:sp>
      <p:sp>
        <p:nvSpPr>
          <p:cNvPr id="5384" name="Google Shape;5384;p35"/>
          <p:cNvSpPr txBox="1">
            <a:spLocks noGrp="1"/>
          </p:cNvSpPr>
          <p:nvPr>
            <p:ph type="subTitle" idx="1"/>
          </p:nvPr>
        </p:nvSpPr>
        <p:spPr>
          <a:xfrm>
            <a:off x="2392500" y="3907962"/>
            <a:ext cx="4347934" cy="12355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t>An Introduction for Transfer </a:t>
            </a:r>
            <a:r>
              <a:rPr lang="en-US" sz="1800" dirty="0" smtClean="0"/>
              <a:t>Students</a:t>
            </a:r>
          </a:p>
          <a:p>
            <a:pPr marL="0" lvl="0" indent="0" algn="ctr" rtl="0">
              <a:spcBef>
                <a:spcPts val="0"/>
              </a:spcBef>
              <a:spcAft>
                <a:spcPts val="0"/>
              </a:spcAft>
              <a:buNone/>
            </a:pPr>
            <a:endParaRPr lang="en-US" sz="1800" dirty="0" smtClean="0"/>
          </a:p>
          <a:p>
            <a:pPr marL="0" lvl="0" indent="0" algn="ctr" rtl="0">
              <a:spcBef>
                <a:spcPts val="0"/>
              </a:spcBef>
              <a:spcAft>
                <a:spcPts val="0"/>
              </a:spcAft>
              <a:buNone/>
            </a:pPr>
            <a:r>
              <a:rPr lang="en-US" sz="1800" dirty="0" smtClean="0"/>
              <a:t>Presented by Juliet Sullivan</a:t>
            </a:r>
            <a:endParaRPr sz="1800" dirty="0"/>
          </a:p>
        </p:txBody>
      </p:sp>
      <p:sp>
        <p:nvSpPr>
          <p:cNvPr id="5385" name="Google Shape;5385;p35"/>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en-US" sz="3600" dirty="0" smtClean="0"/>
              <a:t>The University of Rochester</a:t>
            </a:r>
            <a:endParaRPr sz="3600" dirty="0"/>
          </a:p>
        </p:txBody>
      </p:sp>
      <p:cxnSp>
        <p:nvCxnSpPr>
          <p:cNvPr id="5386" name="Google Shape;5386;p35"/>
          <p:cNvCxnSpPr/>
          <p:nvPr/>
        </p:nvCxnSpPr>
        <p:spPr>
          <a:xfrm>
            <a:off x="3674700" y="3580113"/>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387" name="Google Shape;5387;p35"/>
          <p:cNvGrpSpPr/>
          <p:nvPr/>
        </p:nvGrpSpPr>
        <p:grpSpPr>
          <a:xfrm>
            <a:off x="7032538" y="196242"/>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 transfer student success stories</a:t>
            </a:r>
            <a:endParaRPr lang="en-US" sz="4800" dirty="0"/>
          </a:p>
        </p:txBody>
      </p:sp>
    </p:spTree>
    <p:extLst>
      <p:ext uri="{BB962C8B-B14F-4D97-AF65-F5344CB8AC3E}">
        <p14:creationId xmlns:p14="http://schemas.microsoft.com/office/powerpoint/2010/main" val="110118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729" t="-233" b="-231"/>
          <a:stretch/>
        </p:blipFill>
        <p:spPr>
          <a:xfrm>
            <a:off x="-2121349" y="0"/>
            <a:ext cx="11454184" cy="5143500"/>
          </a:xfrm>
          <a:prstGeom prst="rect">
            <a:avLst/>
          </a:prstGeom>
        </p:spPr>
      </p:pic>
      <p:sp>
        <p:nvSpPr>
          <p:cNvPr id="4" name="TextBox 3"/>
          <p:cNvSpPr txBox="1"/>
          <p:nvPr/>
        </p:nvSpPr>
        <p:spPr>
          <a:xfrm>
            <a:off x="-157271" y="0"/>
            <a:ext cx="2386665" cy="830997"/>
          </a:xfrm>
          <a:prstGeom prst="rect">
            <a:avLst/>
          </a:prstGeom>
          <a:noFill/>
        </p:spPr>
        <p:txBody>
          <a:bodyPr wrap="square" rtlCol="0">
            <a:spAutoFit/>
          </a:bodyPr>
          <a:lstStyle/>
          <a:p>
            <a:r>
              <a:rPr lang="en-US" sz="1600" dirty="0" smtClean="0">
                <a:solidFill>
                  <a:schemeClr val="accent4">
                    <a:lumMod val="50000"/>
                  </a:schemeClr>
                </a:solidFill>
                <a:latin typeface="Marcellus" charset="0"/>
              </a:rPr>
              <a:t>Jaye Tran (’19 ANT) in Jordan on the Critical </a:t>
            </a:r>
            <a:r>
              <a:rPr lang="en-US" sz="1600" smtClean="0">
                <a:solidFill>
                  <a:schemeClr val="accent4">
                    <a:lumMod val="50000"/>
                  </a:schemeClr>
                </a:solidFill>
                <a:latin typeface="Marcellus" charset="0"/>
              </a:rPr>
              <a:t>Language Scholarship</a:t>
            </a:r>
            <a:endParaRPr lang="en-US" sz="1600" dirty="0" smtClean="0">
              <a:solidFill>
                <a:schemeClr val="accent4">
                  <a:lumMod val="50000"/>
                </a:schemeClr>
              </a:solidFill>
              <a:latin typeface="Marcellus" charset="0"/>
            </a:endParaRPr>
          </a:p>
        </p:txBody>
      </p:sp>
    </p:spTree>
    <p:extLst>
      <p:ext uri="{BB962C8B-B14F-4D97-AF65-F5344CB8AC3E}">
        <p14:creationId xmlns:p14="http://schemas.microsoft.com/office/powerpoint/2010/main" val="45060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96251" cy="6130834"/>
          </a:xfrm>
          <a:prstGeom prst="rect">
            <a:avLst/>
          </a:prstGeom>
        </p:spPr>
      </p:pic>
      <p:sp>
        <p:nvSpPr>
          <p:cNvPr id="3" name="TextBox 2"/>
          <p:cNvSpPr txBox="1"/>
          <p:nvPr/>
        </p:nvSpPr>
        <p:spPr>
          <a:xfrm>
            <a:off x="6783977" y="3979817"/>
            <a:ext cx="2229394" cy="738664"/>
          </a:xfrm>
          <a:prstGeom prst="rect">
            <a:avLst/>
          </a:prstGeom>
          <a:noFill/>
        </p:spPr>
        <p:txBody>
          <a:bodyPr wrap="square" rtlCol="0">
            <a:spAutoFit/>
          </a:bodyPr>
          <a:lstStyle/>
          <a:p>
            <a:r>
              <a:rPr lang="en-US" dirty="0" smtClean="0"/>
              <a:t>Greg Hernandez, Fulbright to the UK (</a:t>
            </a:r>
            <a:r>
              <a:rPr lang="ur-PK" dirty="0" smtClean="0"/>
              <a:t>’</a:t>
            </a:r>
            <a:r>
              <a:rPr lang="en-US" dirty="0" smtClean="0"/>
              <a:t>20 AME)</a:t>
            </a:r>
            <a:endParaRPr lang="en-US" dirty="0"/>
          </a:p>
        </p:txBody>
      </p:sp>
    </p:spTree>
    <p:extLst>
      <p:ext uri="{BB962C8B-B14F-4D97-AF65-F5344CB8AC3E}">
        <p14:creationId xmlns:p14="http://schemas.microsoft.com/office/powerpoint/2010/main" val="140708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30"/>
            <a:ext cx="3422469" cy="3013167"/>
          </a:xfrm>
        </p:spPr>
        <p:txBody>
          <a:bodyPr/>
          <a:lstStyle/>
          <a:p>
            <a:r>
              <a:rPr lang="en-US" sz="2800" dirty="0" smtClean="0"/>
              <a:t>Cindy Molina (‘18 HIS) Fulbright to Mexico</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389" y="254000"/>
            <a:ext cx="3177177" cy="3177177"/>
          </a:xfrm>
          <a:prstGeom prst="rect">
            <a:avLst/>
          </a:prstGeom>
        </p:spPr>
      </p:pic>
    </p:spTree>
    <p:extLst>
      <p:ext uri="{BB962C8B-B14F-4D97-AF65-F5344CB8AC3E}">
        <p14:creationId xmlns:p14="http://schemas.microsoft.com/office/powerpoint/2010/main" val="30004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60"/>
        <p:cNvGrpSpPr/>
        <p:nvPr/>
      </p:nvGrpSpPr>
      <p:grpSpPr>
        <a:xfrm>
          <a:off x="0" y="0"/>
          <a:ext cx="0" cy="0"/>
          <a:chOff x="0" y="0"/>
          <a:chExt cx="0" cy="0"/>
        </a:xfrm>
      </p:grpSpPr>
      <p:sp>
        <p:nvSpPr>
          <p:cNvPr id="5761" name="Google Shape;5761;p59"/>
          <p:cNvSpPr txBox="1">
            <a:spLocks noGrp="1"/>
          </p:cNvSpPr>
          <p:nvPr>
            <p:ph type="ctrTitle"/>
          </p:nvPr>
        </p:nvSpPr>
        <p:spPr>
          <a:xfrm>
            <a:off x="2429950" y="448525"/>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t>Thanks</a:t>
            </a:r>
            <a:r>
              <a:rPr lang="en-US" sz="2800" dirty="0" smtClean="0"/>
              <a:t> for inviting us</a:t>
            </a:r>
            <a:r>
              <a:rPr lang="en" sz="2800" dirty="0" smtClean="0"/>
              <a:t>!</a:t>
            </a:r>
            <a:endParaRPr sz="2800" dirty="0"/>
          </a:p>
        </p:txBody>
      </p:sp>
      <p:grpSp>
        <p:nvGrpSpPr>
          <p:cNvPr id="5764" name="Google Shape;5764;p59"/>
          <p:cNvGrpSpPr/>
          <p:nvPr/>
        </p:nvGrpSpPr>
        <p:grpSpPr>
          <a:xfrm>
            <a:off x="972536" y="928541"/>
            <a:ext cx="2417027" cy="3286423"/>
            <a:chOff x="972536" y="928541"/>
            <a:chExt cx="2417027" cy="3286423"/>
          </a:xfrm>
        </p:grpSpPr>
        <p:pic>
          <p:nvPicPr>
            <p:cNvPr id="5765" name="Google Shape;5765;p59"/>
            <p:cNvPicPr preferRelativeResize="0"/>
            <p:nvPr/>
          </p:nvPicPr>
          <p:blipFill>
            <a:blip r:embed="rId3">
              <a:alphaModFix/>
            </a:blip>
            <a:stretch>
              <a:fillRect/>
            </a:stretch>
          </p:blipFill>
          <p:spPr>
            <a:xfrm rot="-502997">
              <a:off x="1182574" y="1057938"/>
              <a:ext cx="1996952" cy="3027629"/>
            </a:xfrm>
            <a:prstGeom prst="rect">
              <a:avLst/>
            </a:prstGeom>
            <a:noFill/>
            <a:ln>
              <a:noFill/>
            </a:ln>
          </p:spPr>
        </p:pic>
        <p:pic>
          <p:nvPicPr>
            <p:cNvPr id="5766" name="Google Shape;5766;p59"/>
            <p:cNvPicPr preferRelativeResize="0"/>
            <p:nvPr/>
          </p:nvPicPr>
          <p:blipFill>
            <a:blip r:embed="rId4">
              <a:alphaModFix/>
            </a:blip>
            <a:stretch>
              <a:fillRect/>
            </a:stretch>
          </p:blipFill>
          <p:spPr>
            <a:xfrm rot="5400000">
              <a:off x="1971530" y="2952638"/>
              <a:ext cx="346013" cy="875625"/>
            </a:xfrm>
            <a:prstGeom prst="rect">
              <a:avLst/>
            </a:prstGeom>
            <a:noFill/>
            <a:ln>
              <a:noFill/>
            </a:ln>
          </p:spPr>
        </p:pic>
      </p:grpSp>
      <p:grpSp>
        <p:nvGrpSpPr>
          <p:cNvPr id="5767" name="Google Shape;5767;p59"/>
          <p:cNvGrpSpPr/>
          <p:nvPr/>
        </p:nvGrpSpPr>
        <p:grpSpPr>
          <a:xfrm>
            <a:off x="6247650" y="1342400"/>
            <a:ext cx="1718900" cy="2606099"/>
            <a:chOff x="6247650" y="1342400"/>
            <a:chExt cx="1718900" cy="2606099"/>
          </a:xfrm>
        </p:grpSpPr>
        <p:pic>
          <p:nvPicPr>
            <p:cNvPr id="5768" name="Google Shape;5768;p59"/>
            <p:cNvPicPr preferRelativeResize="0"/>
            <p:nvPr/>
          </p:nvPicPr>
          <p:blipFill>
            <a:blip r:embed="rId5">
              <a:alphaModFix/>
            </a:blip>
            <a:stretch>
              <a:fillRect/>
            </a:stretch>
          </p:blipFill>
          <p:spPr>
            <a:xfrm>
              <a:off x="6247650" y="1342400"/>
              <a:ext cx="1718900" cy="2606099"/>
            </a:xfrm>
            <a:prstGeom prst="rect">
              <a:avLst/>
            </a:prstGeom>
            <a:noFill/>
            <a:ln>
              <a:noFill/>
            </a:ln>
          </p:spPr>
        </p:pic>
        <p:pic>
          <p:nvPicPr>
            <p:cNvPr id="5769" name="Google Shape;5769;p59"/>
            <p:cNvPicPr preferRelativeResize="0"/>
            <p:nvPr/>
          </p:nvPicPr>
          <p:blipFill>
            <a:blip r:embed="rId6">
              <a:alphaModFix/>
            </a:blip>
            <a:stretch>
              <a:fillRect/>
            </a:stretch>
          </p:blipFill>
          <p:spPr>
            <a:xfrm rot="5400000">
              <a:off x="6818080" y="2952643"/>
              <a:ext cx="346013" cy="875625"/>
            </a:xfrm>
            <a:prstGeom prst="rect">
              <a:avLst/>
            </a:prstGeom>
            <a:noFill/>
            <a:ln>
              <a:noFill/>
            </a:ln>
          </p:spPr>
        </p:pic>
      </p:grpSp>
      <p:sp>
        <p:nvSpPr>
          <p:cNvPr id="5770" name="Google Shape;5770;p59"/>
          <p:cNvSpPr/>
          <p:nvPr/>
        </p:nvSpPr>
        <p:spPr>
          <a:xfrm>
            <a:off x="3560001" y="3087152"/>
            <a:ext cx="407383" cy="407383"/>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1" name="Google Shape;5771;p59"/>
          <p:cNvGrpSpPr/>
          <p:nvPr/>
        </p:nvGrpSpPr>
        <p:grpSpPr>
          <a:xfrm>
            <a:off x="4080542" y="3087090"/>
            <a:ext cx="407432" cy="407391"/>
            <a:chOff x="812101" y="2571761"/>
            <a:chExt cx="417066" cy="417024"/>
          </a:xfrm>
        </p:grpSpPr>
        <p:sp>
          <p:nvSpPr>
            <p:cNvPr id="5772" name="Google Shape;5772;p59"/>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59"/>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59"/>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59"/>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6" name="Google Shape;5776;p59"/>
          <p:cNvGrpSpPr/>
          <p:nvPr/>
        </p:nvGrpSpPr>
        <p:grpSpPr>
          <a:xfrm>
            <a:off x="4601136" y="3087090"/>
            <a:ext cx="407391" cy="407391"/>
            <a:chOff x="1323129" y="2571761"/>
            <a:chExt cx="417024" cy="417024"/>
          </a:xfrm>
        </p:grpSpPr>
        <p:sp>
          <p:nvSpPr>
            <p:cNvPr id="5777" name="Google Shape;5777;p59"/>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59"/>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59"/>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59"/>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82" name="Google Shape;5782;p59"/>
          <p:cNvCxnSpPr/>
          <p:nvPr/>
        </p:nvCxnSpPr>
        <p:spPr>
          <a:xfrm>
            <a:off x="3674650" y="1541708"/>
            <a:ext cx="1794600" cy="0"/>
          </a:xfrm>
          <a:prstGeom prst="straightConnector1">
            <a:avLst/>
          </a:prstGeom>
          <a:noFill/>
          <a:ln w="19050" cap="flat" cmpd="sng">
            <a:solidFill>
              <a:schemeClr val="accent2"/>
            </a:solidFill>
            <a:prstDash val="solid"/>
            <a:round/>
            <a:headEnd type="oval" w="med" len="med"/>
            <a:tailEnd type="oval" w="med" len="med"/>
          </a:ln>
        </p:spPr>
      </p:cxnSp>
      <p:sp>
        <p:nvSpPr>
          <p:cNvPr id="2" name="Subtitle 1"/>
          <p:cNvSpPr>
            <a:spLocks noGrp="1"/>
          </p:cNvSpPr>
          <p:nvPr>
            <p:ph type="subTitle" idx="1"/>
          </p:nvPr>
        </p:nvSpPr>
        <p:spPr/>
        <p:txBody>
          <a:bodyPr/>
          <a:lstStyle/>
          <a:p>
            <a:r>
              <a:rPr lang="en-US" sz="1200" dirty="0" smtClean="0"/>
              <a:t>Any questions?  Stop by our office at 4-209B Dewey Hall</a:t>
            </a:r>
          </a:p>
          <a:p>
            <a:endParaRPr lang="en-US" sz="1200" dirty="0"/>
          </a:p>
          <a:p>
            <a:r>
              <a:rPr lang="en-US" sz="1200" dirty="0" smtClean="0"/>
              <a:t>E-mail us at </a:t>
            </a:r>
            <a:r>
              <a:rPr lang="en-US" sz="1200" dirty="0" err="1" smtClean="0"/>
              <a:t>fellowships@rochester</a:t>
            </a:r>
            <a:endParaRPr lang="en-US" sz="1200" dirty="0" smtClean="0"/>
          </a:p>
          <a:p>
            <a:endParaRPr lang="en-US" sz="1200" dirty="0"/>
          </a:p>
          <a:p>
            <a:r>
              <a:rPr lang="en-US" sz="1200" dirty="0" smtClean="0"/>
              <a:t>Call us at 585-276-5869</a:t>
            </a:r>
          </a:p>
          <a:p>
            <a:endParaRPr lang="en-US" sz="1200" dirty="0"/>
          </a:p>
          <a:p>
            <a:r>
              <a:rPr lang="en-US" sz="1200" dirty="0"/>
              <a:t>Visit our website: </a:t>
            </a:r>
            <a:r>
              <a:rPr lang="en-US" sz="1200" dirty="0" smtClean="0">
                <a:hlinkClick r:id="rId7"/>
              </a:rPr>
              <a:t>www.rochester.edu/college/studentfellowships/</a:t>
            </a:r>
            <a:endParaRPr lang="en-US" sz="1200" dirty="0" smtClean="0"/>
          </a:p>
          <a:p>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6"/>
        <p:cNvGrpSpPr/>
        <p:nvPr/>
      </p:nvGrpSpPr>
      <p:grpSpPr>
        <a:xfrm>
          <a:off x="0" y="0"/>
          <a:ext cx="0" cy="0"/>
          <a:chOff x="0" y="0"/>
          <a:chExt cx="0" cy="0"/>
        </a:xfrm>
      </p:grpSpPr>
      <p:sp>
        <p:nvSpPr>
          <p:cNvPr id="5787" name="Google Shape;5787;p60"/>
          <p:cNvSpPr txBox="1">
            <a:spLocks noGrp="1"/>
          </p:cNvSpPr>
          <p:nvPr>
            <p:ph type="subTitle" idx="1"/>
          </p:nvPr>
        </p:nvSpPr>
        <p:spPr>
          <a:xfrm>
            <a:off x="1965150" y="1049149"/>
            <a:ext cx="5213700" cy="1155817"/>
          </a:xfrm>
          <a:prstGeom prst="rect">
            <a:avLst/>
          </a:prstGeom>
        </p:spPr>
        <p:txBody>
          <a:bodyPr spcFirstLastPara="1" wrap="square" lIns="91425" tIns="91425" rIns="91425" bIns="91425" anchor="ctr" anchorCtr="0">
            <a:noAutofit/>
          </a:bodyPr>
          <a:lstStyle/>
          <a:p>
            <a:pPr marL="0" lvl="0" indent="0"/>
            <a:r>
              <a:rPr lang="en-US" dirty="0"/>
              <a:t>Facebook: /</a:t>
            </a:r>
            <a:r>
              <a:rPr lang="en-US" dirty="0" err="1"/>
              <a:t>www.facebook.com</a:t>
            </a:r>
            <a:r>
              <a:rPr lang="en-US" dirty="0"/>
              <a:t>/</a:t>
            </a:r>
            <a:r>
              <a:rPr lang="en-US" dirty="0" err="1"/>
              <a:t>URFellowships</a:t>
            </a:r>
            <a:r>
              <a:rPr lang="en-US" dirty="0" smtClean="0"/>
              <a:t>/</a:t>
            </a:r>
          </a:p>
          <a:p>
            <a:pPr marL="0" lvl="0" indent="0"/>
            <a:endParaRPr lang="en-US" dirty="0"/>
          </a:p>
          <a:p>
            <a:pPr marL="0" lvl="0" indent="0"/>
            <a:r>
              <a:rPr lang="en-US" dirty="0" smtClean="0"/>
              <a:t>Instagram: @</a:t>
            </a:r>
            <a:r>
              <a:rPr lang="en-US" dirty="0" err="1" smtClean="0"/>
              <a:t>urfellowshipsoffice</a:t>
            </a:r>
            <a:endParaRPr lang="en-US" dirty="0" smtClean="0"/>
          </a:p>
          <a:p>
            <a:pPr marL="0" lvl="0" indent="0"/>
            <a:endParaRPr lang="en-US" dirty="0"/>
          </a:p>
          <a:p>
            <a:pPr marL="0" lvl="0" indent="0"/>
            <a:endParaRPr dirty="0"/>
          </a:p>
        </p:txBody>
      </p:sp>
      <p:sp>
        <p:nvSpPr>
          <p:cNvPr id="5788" name="Google Shape;5788;p60"/>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Follow us on social media</a:t>
            </a:r>
            <a:endParaRPr dirty="0"/>
          </a:p>
        </p:txBody>
      </p:sp>
      <p:pic>
        <p:nvPicPr>
          <p:cNvPr id="5789" name="Google Shape;5789;p60"/>
          <p:cNvPicPr preferRelativeResize="0"/>
          <p:nvPr/>
        </p:nvPicPr>
        <p:blipFill>
          <a:blip r:embed="rId3">
            <a:alphaModFix/>
          </a:blip>
          <a:stretch>
            <a:fillRect/>
          </a:stretch>
        </p:blipFill>
        <p:spPr>
          <a:xfrm rot="-5400000">
            <a:off x="4441638" y="4096236"/>
            <a:ext cx="413726" cy="1045602"/>
          </a:xfrm>
          <a:prstGeom prst="rect">
            <a:avLst/>
          </a:prstGeom>
          <a:noFill/>
          <a:ln>
            <a:noFill/>
          </a:ln>
        </p:spPr>
      </p:pic>
      <p:pic>
        <p:nvPicPr>
          <p:cNvPr id="5790" name="Google Shape;5790;p60"/>
          <p:cNvPicPr preferRelativeResize="0"/>
          <p:nvPr/>
        </p:nvPicPr>
        <p:blipFill>
          <a:blip r:embed="rId4">
            <a:alphaModFix/>
          </a:blip>
          <a:stretch>
            <a:fillRect/>
          </a:stretch>
        </p:blipFill>
        <p:spPr>
          <a:xfrm rot="-5400000">
            <a:off x="7494788" y="3889373"/>
            <a:ext cx="413726" cy="1045602"/>
          </a:xfrm>
          <a:prstGeom prst="rect">
            <a:avLst/>
          </a:prstGeom>
          <a:noFill/>
          <a:ln>
            <a:noFill/>
          </a:ln>
        </p:spPr>
      </p:pic>
      <p:pic>
        <p:nvPicPr>
          <p:cNvPr id="5791" name="Google Shape;5791;p60"/>
          <p:cNvPicPr preferRelativeResize="0"/>
          <p:nvPr/>
        </p:nvPicPr>
        <p:blipFill>
          <a:blip r:embed="rId5">
            <a:alphaModFix/>
          </a:blip>
          <a:stretch>
            <a:fillRect/>
          </a:stretch>
        </p:blipFill>
        <p:spPr>
          <a:xfrm rot="-5400000">
            <a:off x="1235776" y="3851177"/>
            <a:ext cx="413147" cy="1045602"/>
          </a:xfrm>
          <a:prstGeom prst="rect">
            <a:avLst/>
          </a:prstGeom>
          <a:noFill/>
          <a:ln>
            <a:noFill/>
          </a:ln>
        </p:spPr>
      </p:pic>
      <p:pic>
        <p:nvPicPr>
          <p:cNvPr id="5793" name="Google Shape;5793;p60"/>
          <p:cNvPicPr preferRelativeResize="0"/>
          <p:nvPr/>
        </p:nvPicPr>
        <p:blipFill>
          <a:blip r:embed="rId6">
            <a:alphaModFix/>
          </a:blip>
          <a:stretch>
            <a:fillRect/>
          </a:stretch>
        </p:blipFill>
        <p:spPr>
          <a:xfrm>
            <a:off x="640884" y="2215100"/>
            <a:ext cx="1592468" cy="2414044"/>
          </a:xfrm>
          <a:prstGeom prst="rect">
            <a:avLst/>
          </a:prstGeom>
          <a:noFill/>
          <a:ln>
            <a:noFill/>
          </a:ln>
        </p:spPr>
      </p:pic>
      <p:pic>
        <p:nvPicPr>
          <p:cNvPr id="5794" name="Google Shape;5794;p60"/>
          <p:cNvPicPr preferRelativeResize="0"/>
          <p:nvPr/>
        </p:nvPicPr>
        <p:blipFill>
          <a:blip r:embed="rId7">
            <a:alphaModFix/>
          </a:blip>
          <a:stretch>
            <a:fillRect/>
          </a:stretch>
        </p:blipFill>
        <p:spPr>
          <a:xfrm>
            <a:off x="3778383" y="2410043"/>
            <a:ext cx="1592484" cy="2415857"/>
          </a:xfrm>
          <a:prstGeom prst="rect">
            <a:avLst/>
          </a:prstGeom>
          <a:noFill/>
          <a:ln>
            <a:noFill/>
          </a:ln>
        </p:spPr>
      </p:pic>
      <p:pic>
        <p:nvPicPr>
          <p:cNvPr id="5795" name="Google Shape;5795;p60"/>
          <p:cNvPicPr preferRelativeResize="0"/>
          <p:nvPr/>
        </p:nvPicPr>
        <p:blipFill>
          <a:blip r:embed="rId8">
            <a:alphaModFix/>
          </a:blip>
          <a:stretch>
            <a:fillRect/>
          </a:stretch>
        </p:blipFill>
        <p:spPr>
          <a:xfrm>
            <a:off x="6984534" y="2215074"/>
            <a:ext cx="1592481" cy="2414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5460" name="Google Shape;5460;p38"/>
          <p:cNvSpPr/>
          <p:nvPr/>
        </p:nvSpPr>
        <p:spPr>
          <a:xfrm>
            <a:off x="1387675" y="2700475"/>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smtClean="0"/>
              <a:t>What’s a fellowship?</a:t>
            </a:r>
            <a:endParaRPr sz="4000" dirty="0"/>
          </a:p>
        </p:txBody>
      </p:sp>
      <p:sp>
        <p:nvSpPr>
          <p:cNvPr id="5462" name="Google Shape;5462;p38"/>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 competitive opportunity funded by sources outside the university.  There are different kinds of awards:  opportunities (such as research), money for your studies, or experiences very much like a job (such as teaching abroad).</a:t>
            </a:r>
            <a:endParaRPr dirty="0"/>
          </a:p>
        </p:txBody>
      </p:sp>
      <p:cxnSp>
        <p:nvCxnSpPr>
          <p:cNvPr id="5463"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75817" y="2029097"/>
            <a:ext cx="1706880" cy="1706880"/>
          </a:xfrm>
          <a:prstGeom prst="ellipse">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11097" y="1430244"/>
            <a:ext cx="1706880" cy="1706880"/>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00322" y="2029097"/>
            <a:ext cx="1706880" cy="1706880"/>
          </a:xfrm>
          <a:prstGeom prst="ellipse">
            <a:avLst/>
          </a:prstGeom>
          <a:solidFill>
            <a:schemeClr val="accent5">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0400" y="2882537"/>
            <a:ext cx="1706880" cy="1706880"/>
          </a:xfrm>
          <a:prstGeom prst="ellipse">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dirty="0" smtClean="0"/>
              <a:t>A rough guide</a:t>
            </a:r>
            <a:endParaRPr lang="en-US" dirty="0"/>
          </a:p>
        </p:txBody>
      </p:sp>
      <p:sp>
        <p:nvSpPr>
          <p:cNvPr id="13" name="TextBox 12"/>
          <p:cNvSpPr txBox="1"/>
          <p:nvPr/>
        </p:nvSpPr>
        <p:spPr>
          <a:xfrm>
            <a:off x="7262949" y="3474720"/>
            <a:ext cx="1161051" cy="523220"/>
          </a:xfrm>
          <a:prstGeom prst="rect">
            <a:avLst/>
          </a:prstGeom>
          <a:noFill/>
        </p:spPr>
        <p:txBody>
          <a:bodyPr wrap="square" rtlCol="0">
            <a:spAutoFit/>
          </a:bodyPr>
          <a:lstStyle/>
          <a:p>
            <a:pPr algn="ctr"/>
            <a:r>
              <a:rPr lang="en-US" dirty="0" smtClean="0"/>
              <a:t>Financial Aid</a:t>
            </a:r>
            <a:endParaRPr lang="en-US" dirty="0"/>
          </a:p>
        </p:txBody>
      </p:sp>
      <p:sp>
        <p:nvSpPr>
          <p:cNvPr id="14" name="TextBox 13"/>
          <p:cNvSpPr txBox="1"/>
          <p:nvPr/>
        </p:nvSpPr>
        <p:spPr>
          <a:xfrm>
            <a:off x="3866606" y="1898469"/>
            <a:ext cx="1158240" cy="307777"/>
          </a:xfrm>
          <a:prstGeom prst="rect">
            <a:avLst/>
          </a:prstGeom>
          <a:noFill/>
        </p:spPr>
        <p:txBody>
          <a:bodyPr wrap="square" rtlCol="0">
            <a:spAutoFit/>
          </a:bodyPr>
          <a:lstStyle/>
          <a:p>
            <a:r>
              <a:rPr lang="en-US" dirty="0" smtClean="0"/>
              <a:t>Fellowship</a:t>
            </a:r>
            <a:endParaRPr lang="en-US" dirty="0"/>
          </a:p>
        </p:txBody>
      </p:sp>
      <p:sp>
        <p:nvSpPr>
          <p:cNvPr id="15" name="TextBox 14"/>
          <p:cNvSpPr txBox="1"/>
          <p:nvPr/>
        </p:nvSpPr>
        <p:spPr>
          <a:xfrm>
            <a:off x="3294651" y="2969623"/>
            <a:ext cx="1294766" cy="307777"/>
          </a:xfrm>
          <a:prstGeom prst="rect">
            <a:avLst/>
          </a:prstGeom>
          <a:noFill/>
        </p:spPr>
        <p:txBody>
          <a:bodyPr wrap="square" rtlCol="0">
            <a:spAutoFit/>
          </a:bodyPr>
          <a:lstStyle/>
          <a:p>
            <a:pPr algn="ctr"/>
            <a:r>
              <a:rPr lang="en-US" smtClean="0"/>
              <a:t>Scholarship</a:t>
            </a:r>
            <a:endParaRPr lang="en-US"/>
          </a:p>
        </p:txBody>
      </p:sp>
      <p:sp>
        <p:nvSpPr>
          <p:cNvPr id="17" name="TextBox 16"/>
          <p:cNvSpPr txBox="1"/>
          <p:nvPr/>
        </p:nvSpPr>
        <p:spPr>
          <a:xfrm>
            <a:off x="4882697" y="3074131"/>
            <a:ext cx="980982" cy="307777"/>
          </a:xfrm>
          <a:prstGeom prst="rect">
            <a:avLst/>
          </a:prstGeom>
          <a:noFill/>
        </p:spPr>
        <p:txBody>
          <a:bodyPr wrap="square" rtlCol="0">
            <a:spAutoFit/>
          </a:bodyPr>
          <a:lstStyle/>
          <a:p>
            <a:r>
              <a:rPr lang="en-US" dirty="0" smtClean="0"/>
              <a:t>Grant</a:t>
            </a:r>
            <a:endParaRPr lang="en-US" dirty="0"/>
          </a:p>
        </p:txBody>
      </p:sp>
      <p:sp>
        <p:nvSpPr>
          <p:cNvPr id="20" name="Rectangle 19"/>
          <p:cNvSpPr/>
          <p:nvPr/>
        </p:nvSpPr>
        <p:spPr>
          <a:xfrm>
            <a:off x="2638697" y="1236617"/>
            <a:ext cx="3735977" cy="3100252"/>
          </a:xfrm>
          <a:prstGeom prst="rect">
            <a:avLst/>
          </a:prstGeom>
          <a:solidFill>
            <a:schemeClr val="accent3">
              <a:lumMod val="40000"/>
              <a:lumOff val="60000"/>
              <a:alpha val="23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13166" y="3997940"/>
            <a:ext cx="2978331" cy="307777"/>
          </a:xfrm>
          <a:prstGeom prst="rect">
            <a:avLst/>
          </a:prstGeom>
          <a:noFill/>
        </p:spPr>
        <p:txBody>
          <a:bodyPr wrap="square" rtlCol="0">
            <a:spAutoFit/>
          </a:bodyPr>
          <a:lstStyle/>
          <a:p>
            <a:pPr algn="ctr"/>
            <a:r>
              <a:rPr lang="en-US" smtClean="0"/>
              <a:t>Special Opportunities</a:t>
            </a:r>
            <a:endParaRPr lang="en-US"/>
          </a:p>
        </p:txBody>
      </p:sp>
    </p:spTree>
    <p:extLst>
      <p:ext uri="{BB962C8B-B14F-4D97-AF65-F5344CB8AC3E}">
        <p14:creationId xmlns:p14="http://schemas.microsoft.com/office/powerpoint/2010/main" val="109753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820740" y="63619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49" y="818606"/>
            <a:ext cx="4983513" cy="36488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So what exactly do you do?</a:t>
            </a:r>
            <a:endParaRPr dirty="0"/>
          </a:p>
        </p:txBody>
      </p: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0" name="Google Shape;5480;p40"/>
          <p:cNvSpPr txBox="1">
            <a:spLocks noGrp="1"/>
          </p:cNvSpPr>
          <p:nvPr>
            <p:ph type="title"/>
          </p:nvPr>
        </p:nvSpPr>
        <p:spPr>
          <a:xfrm>
            <a:off x="899134" y="1863634"/>
            <a:ext cx="2021700" cy="7106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t>Helps students locate opportunities</a:t>
            </a:r>
            <a:endParaRPr sz="1600" dirty="0"/>
          </a:p>
        </p:txBody>
      </p:sp>
      <p:sp>
        <p:nvSpPr>
          <p:cNvPr id="5481" name="Google Shape;5481;p40"/>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Through our website, social media, and information session</a:t>
            </a:r>
            <a:endParaRPr dirty="0"/>
          </a:p>
        </p:txBody>
      </p:sp>
      <p:sp>
        <p:nvSpPr>
          <p:cNvPr id="5482" name="Google Shape;5482;p40"/>
          <p:cNvSpPr txBox="1">
            <a:spLocks noGrp="1"/>
          </p:cNvSpPr>
          <p:nvPr>
            <p:ph type="title" idx="2"/>
          </p:nvPr>
        </p:nvSpPr>
        <p:spPr>
          <a:xfrm>
            <a:off x="3520125" y="1863634"/>
            <a:ext cx="2052300" cy="7106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t>Helps students develop strategies for applying</a:t>
            </a:r>
            <a:endParaRPr sz="1600" dirty="0"/>
          </a:p>
        </p:txBody>
      </p:sp>
      <p:sp>
        <p:nvSpPr>
          <p:cNvPr id="5483" name="Google Shape;5483;p40"/>
          <p:cNvSpPr txBox="1">
            <a:spLocks noGrp="1"/>
          </p:cNvSpPr>
          <p:nvPr>
            <p:ph type="subTitle" idx="3"/>
          </p:nvPr>
        </p:nvSpPr>
        <p:spPr>
          <a:xfrm>
            <a:off x="3553724" y="2633152"/>
            <a:ext cx="2052300" cy="106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Including strategies for finding recommenders, which activities to highlight</a:t>
            </a:r>
            <a:endParaRPr dirty="0"/>
          </a:p>
        </p:txBody>
      </p:sp>
      <p:sp>
        <p:nvSpPr>
          <p:cNvPr id="5484" name="Google Shape;5484;p40"/>
          <p:cNvSpPr txBox="1">
            <a:spLocks noGrp="1"/>
          </p:cNvSpPr>
          <p:nvPr>
            <p:ph type="title" idx="4"/>
          </p:nvPr>
        </p:nvSpPr>
        <p:spPr>
          <a:xfrm>
            <a:off x="6171375" y="1863634"/>
            <a:ext cx="2021700" cy="7106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t>Coaches students throughout the writing process</a:t>
            </a:r>
            <a:endParaRPr sz="1600" dirty="0"/>
          </a:p>
        </p:txBody>
      </p:sp>
      <p:sp>
        <p:nvSpPr>
          <p:cNvPr id="5485" name="Google Shape;5485;p40"/>
          <p:cNvSpPr txBox="1">
            <a:spLocks noGrp="1"/>
          </p:cNvSpPr>
          <p:nvPr>
            <p:ph type="subTitle" idx="5"/>
          </p:nvPr>
        </p:nvSpPr>
        <p:spPr>
          <a:xfrm>
            <a:off x="6235748" y="2633152"/>
            <a:ext cx="2021700" cy="106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Review and discuss drafts with students.  We want you to put your best foot forward.</a:t>
            </a:r>
            <a:endParaRPr dirty="0"/>
          </a:p>
        </p:txBody>
      </p:sp>
      <p:sp>
        <p:nvSpPr>
          <p:cNvPr id="5486" name="Google Shape;5486;p40"/>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Fellowships Office</a:t>
            </a:r>
            <a:endParaRPr dirty="0"/>
          </a:p>
        </p:txBody>
      </p:sp>
      <p:cxnSp>
        <p:nvCxnSpPr>
          <p:cNvPr id="5487" name="Google Shape;5487;p40"/>
          <p:cNvCxnSpPr/>
          <p:nvPr/>
        </p:nvCxnSpPr>
        <p:spPr>
          <a:xfrm>
            <a:off x="3220475" y="2133158"/>
            <a:ext cx="0" cy="1654500"/>
          </a:xfrm>
          <a:prstGeom prst="straightConnector1">
            <a:avLst/>
          </a:prstGeom>
          <a:noFill/>
          <a:ln w="19050" cap="flat" cmpd="sng">
            <a:solidFill>
              <a:schemeClr val="accent2"/>
            </a:solidFill>
            <a:prstDash val="solid"/>
            <a:round/>
            <a:headEnd type="oval" w="med" len="med"/>
            <a:tailEnd type="oval" w="med" len="med"/>
          </a:ln>
        </p:spPr>
      </p:cxnSp>
      <p:cxnSp>
        <p:nvCxnSpPr>
          <p:cNvPr id="5488" name="Google Shape;5488;p40"/>
          <p:cNvCxnSpPr/>
          <p:nvPr/>
        </p:nvCxnSpPr>
        <p:spPr>
          <a:xfrm>
            <a:off x="5871900" y="2133158"/>
            <a:ext cx="0" cy="165450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31400" y="1193450"/>
            <a:ext cx="7276800" cy="239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1"/>
          <p:cNvSpPr txBox="1">
            <a:spLocks noGrp="1"/>
          </p:cNvSpPr>
          <p:nvPr>
            <p:ph type="title"/>
          </p:nvPr>
        </p:nvSpPr>
        <p:spPr>
          <a:xfrm>
            <a:off x="2111400" y="3559650"/>
            <a:ext cx="4921200" cy="6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 Gregory Hernandez, Transfer student</a:t>
            </a:r>
            <a:br>
              <a:rPr lang="en-US" dirty="0" smtClean="0"/>
            </a:br>
            <a:r>
              <a:rPr lang="en-US" dirty="0" smtClean="0"/>
              <a:t>(‘2020 AME) and Fulbright Scholar</a:t>
            </a:r>
            <a:endParaRPr dirty="0"/>
          </a:p>
        </p:txBody>
      </p:sp>
      <p:sp>
        <p:nvSpPr>
          <p:cNvPr id="5495" name="Google Shape;5495;p41"/>
          <p:cNvSpPr txBox="1">
            <a:spLocks noGrp="1"/>
          </p:cNvSpPr>
          <p:nvPr>
            <p:ph type="subTitle" idx="1"/>
          </p:nvPr>
        </p:nvSpPr>
        <p:spPr>
          <a:xfrm>
            <a:off x="2066225" y="1451663"/>
            <a:ext cx="5011500" cy="1879500"/>
          </a:xfrm>
          <a:prstGeom prst="rect">
            <a:avLst/>
          </a:prstGeom>
        </p:spPr>
        <p:txBody>
          <a:bodyPr spcFirstLastPara="1" wrap="square" lIns="91425" tIns="91425" rIns="91425" bIns="91425" anchor="ctr" anchorCtr="0">
            <a:noAutofit/>
          </a:bodyPr>
          <a:lstStyle/>
          <a:p>
            <a:pPr marL="0" lvl="0" indent="0" algn="l"/>
            <a:r>
              <a:rPr lang="en-US" sz="1600" dirty="0"/>
              <a:t>The fellowship application process was crucial to my development as a researcher; it helped me tremendously when it came to writing my graduate school applications, my masters thesis, and research proposals! Efficiently and strongly describing my development as an engineer and scientist was the greatest challenge I faced while writing my applications. Also, trying to fit my life story into a single page for some of my award applications was very difficult!</a:t>
            </a:r>
            <a:endParaRPr sz="1600" dirty="0"/>
          </a:p>
        </p:txBody>
      </p:sp>
      <p:grpSp>
        <p:nvGrpSpPr>
          <p:cNvPr id="5496" name="Google Shape;5496;p41"/>
          <p:cNvGrpSpPr/>
          <p:nvPr/>
        </p:nvGrpSpPr>
        <p:grpSpPr>
          <a:xfrm>
            <a:off x="7077725" y="967272"/>
            <a:ext cx="1878616" cy="2848216"/>
            <a:chOff x="7077725" y="912622"/>
            <a:chExt cx="1878616" cy="2848216"/>
          </a:xfrm>
        </p:grpSpPr>
        <p:pic>
          <p:nvPicPr>
            <p:cNvPr id="5497" name="Google Shape;5497;p41"/>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5498" name="Google Shape;5498;p41"/>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5499" name="Google Shape;5499;p41"/>
          <p:cNvGrpSpPr/>
          <p:nvPr/>
        </p:nvGrpSpPr>
        <p:grpSpPr>
          <a:xfrm>
            <a:off x="-292614" y="621942"/>
            <a:ext cx="2940553" cy="3538923"/>
            <a:chOff x="-292614" y="567292"/>
            <a:chExt cx="2940553" cy="3538923"/>
          </a:xfrm>
        </p:grpSpPr>
        <p:pic>
          <p:nvPicPr>
            <p:cNvPr id="5500" name="Google Shape;5500;p41"/>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5501" name="Google Shape;5501;p41"/>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05"/>
        <p:cNvGrpSpPr/>
        <p:nvPr/>
      </p:nvGrpSpPr>
      <p:grpSpPr>
        <a:xfrm>
          <a:off x="0" y="0"/>
          <a:ext cx="0" cy="0"/>
          <a:chOff x="0" y="0"/>
          <a:chExt cx="0" cy="0"/>
        </a:xfrm>
      </p:grpSpPr>
      <p:sp>
        <p:nvSpPr>
          <p:cNvPr id="5506" name="Google Shape;5506;p42"/>
          <p:cNvSpPr txBox="1">
            <a:spLocks noGrp="1"/>
          </p:cNvSpPr>
          <p:nvPr>
            <p:ph type="body" idx="1"/>
          </p:nvPr>
        </p:nvSpPr>
        <p:spPr>
          <a:xfrm>
            <a:off x="4946716" y="2356500"/>
            <a:ext cx="3195798" cy="2311294"/>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US" dirty="0" smtClean="0">
                <a:solidFill>
                  <a:schemeClr val="dk1"/>
                </a:solidFill>
              </a:rPr>
              <a:t>Funds for your educatio</a:t>
            </a:r>
            <a:r>
              <a:rPr lang="en-US" dirty="0">
                <a:solidFill>
                  <a:schemeClr val="dk1"/>
                </a:solidFill>
              </a:rPr>
              <a:t>n</a:t>
            </a:r>
            <a:endParaRPr dirty="0">
              <a:solidFill>
                <a:schemeClr val="dk1"/>
              </a:solidFill>
            </a:endParaRPr>
          </a:p>
          <a:p>
            <a:pPr marL="457200" lvl="0" indent="-317500" algn="l" rtl="0">
              <a:spcBef>
                <a:spcPts val="0"/>
              </a:spcBef>
              <a:spcAft>
                <a:spcPts val="0"/>
              </a:spcAft>
              <a:buClr>
                <a:schemeClr val="dk1"/>
              </a:buClr>
              <a:buSzPts val="1400"/>
              <a:buChar char="●"/>
            </a:pPr>
            <a:r>
              <a:rPr lang="en-US" dirty="0" smtClean="0">
                <a:solidFill>
                  <a:schemeClr val="dk1"/>
                </a:solidFill>
              </a:rPr>
              <a:t>Research experience</a:t>
            </a:r>
          </a:p>
          <a:p>
            <a:pPr marL="457200" lvl="0" indent="-317500" algn="l" rtl="0">
              <a:spcBef>
                <a:spcPts val="0"/>
              </a:spcBef>
              <a:spcAft>
                <a:spcPts val="0"/>
              </a:spcAft>
              <a:buClr>
                <a:schemeClr val="dk1"/>
              </a:buClr>
              <a:buSzPts val="1400"/>
              <a:buChar char="●"/>
            </a:pPr>
            <a:r>
              <a:rPr lang="en-US" dirty="0" smtClean="0">
                <a:solidFill>
                  <a:schemeClr val="dk1"/>
                </a:solidFill>
              </a:rPr>
              <a:t>Work experience</a:t>
            </a:r>
            <a:endParaRPr dirty="0">
              <a:solidFill>
                <a:schemeClr val="dk1"/>
              </a:solidFill>
            </a:endParaRPr>
          </a:p>
          <a:p>
            <a:pPr marL="457200" lvl="0" indent="-317500" algn="l" rtl="0">
              <a:spcBef>
                <a:spcPts val="0"/>
              </a:spcBef>
              <a:spcAft>
                <a:spcPts val="0"/>
              </a:spcAft>
              <a:buClr>
                <a:schemeClr val="dk1"/>
              </a:buClr>
              <a:buSzPts val="1400"/>
              <a:buChar char="●"/>
            </a:pPr>
            <a:r>
              <a:rPr lang="en-US" dirty="0" smtClean="0">
                <a:solidFill>
                  <a:schemeClr val="dk1"/>
                </a:solidFill>
              </a:rPr>
              <a:t>Mentoring/contacts</a:t>
            </a:r>
            <a:endParaRPr dirty="0">
              <a:solidFill>
                <a:schemeClr val="dk1"/>
              </a:solidFill>
            </a:endParaRPr>
          </a:p>
          <a:p>
            <a:pPr marL="457200" lvl="0" indent="-317500" algn="l" rtl="0">
              <a:spcBef>
                <a:spcPts val="0"/>
              </a:spcBef>
              <a:spcAft>
                <a:spcPts val="0"/>
              </a:spcAft>
              <a:buClr>
                <a:schemeClr val="dk1"/>
              </a:buClr>
              <a:buSzPts val="1400"/>
              <a:buChar char="●"/>
            </a:pPr>
            <a:r>
              <a:rPr lang="en-US" dirty="0" smtClean="0">
                <a:solidFill>
                  <a:schemeClr val="dk1"/>
                </a:solidFill>
              </a:rPr>
              <a:t>Travel</a:t>
            </a:r>
            <a:endParaRPr dirty="0">
              <a:solidFill>
                <a:schemeClr val="dk1"/>
              </a:solidFill>
            </a:endParaRPr>
          </a:p>
          <a:p>
            <a:pPr marL="457200" lvl="0" indent="-317500" algn="l" rtl="0">
              <a:spcBef>
                <a:spcPts val="0"/>
              </a:spcBef>
              <a:spcAft>
                <a:spcPts val="0"/>
              </a:spcAft>
              <a:buClr>
                <a:schemeClr val="dk1"/>
              </a:buClr>
              <a:buSzPts val="1400"/>
              <a:buChar char="●"/>
            </a:pPr>
            <a:r>
              <a:rPr lang="en-US" dirty="0" smtClean="0">
                <a:solidFill>
                  <a:schemeClr val="dk1"/>
                </a:solidFill>
              </a:rPr>
              <a:t>Stipend</a:t>
            </a:r>
            <a:endParaRPr dirty="0">
              <a:solidFill>
                <a:schemeClr val="dk1"/>
              </a:solidFill>
            </a:endParaRPr>
          </a:p>
          <a:p>
            <a:pPr marL="457200" lvl="0" indent="-317500" algn="l" rtl="0">
              <a:spcBef>
                <a:spcPts val="0"/>
              </a:spcBef>
              <a:spcAft>
                <a:spcPts val="0"/>
              </a:spcAft>
              <a:buClr>
                <a:schemeClr val="dk1"/>
              </a:buClr>
              <a:buSzPts val="1400"/>
              <a:buChar char="●"/>
            </a:pPr>
            <a:r>
              <a:rPr lang="en-US" dirty="0" smtClean="0">
                <a:solidFill>
                  <a:schemeClr val="dk1"/>
                </a:solidFill>
              </a:rPr>
              <a:t>Prestige</a:t>
            </a:r>
            <a:endParaRPr dirty="0">
              <a:solidFill>
                <a:schemeClr val="dk1"/>
              </a:solidFill>
            </a:endParaRPr>
          </a:p>
        </p:txBody>
      </p:sp>
      <p:sp>
        <p:nvSpPr>
          <p:cNvPr id="5507" name="Google Shape;5507;p42"/>
          <p:cNvSpPr txBox="1">
            <a:spLocks noGrp="1"/>
          </p:cNvSpPr>
          <p:nvPr>
            <p:ph type="title"/>
          </p:nvPr>
        </p:nvSpPr>
        <p:spPr>
          <a:xfrm>
            <a:off x="4946725" y="1163700"/>
            <a:ext cx="3570258" cy="11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What do </a:t>
            </a:r>
            <a:r>
              <a:rPr lang="en-US" dirty="0" smtClean="0"/>
              <a:t>fellowships offer?</a:t>
            </a:r>
            <a:endParaRPr dirty="0"/>
          </a:p>
        </p:txBody>
      </p:sp>
      <p:pic>
        <p:nvPicPr>
          <p:cNvPr id="5508" name="Google Shape;5508;p42"/>
          <p:cNvPicPr preferRelativeResize="0"/>
          <p:nvPr/>
        </p:nvPicPr>
        <p:blipFill rotWithShape="1">
          <a:blip r:embed="rId3">
            <a:alphaModFix/>
          </a:blip>
          <a:srcRect l="31452" r="18255"/>
          <a:stretch/>
        </p:blipFill>
        <p:spPr>
          <a:xfrm>
            <a:off x="720013" y="540000"/>
            <a:ext cx="3633101" cy="4063500"/>
          </a:xfrm>
          <a:prstGeom prst="rect">
            <a:avLst/>
          </a:prstGeom>
          <a:noFill/>
          <a:ln>
            <a:noFill/>
          </a:ln>
        </p:spPr>
      </p:pic>
      <p:pic>
        <p:nvPicPr>
          <p:cNvPr id="5509" name="Google Shape;5509;p42"/>
          <p:cNvPicPr preferRelativeResize="0"/>
          <p:nvPr/>
        </p:nvPicPr>
        <p:blipFill>
          <a:blip r:embed="rId4">
            <a:alphaModFix/>
          </a:blip>
          <a:stretch>
            <a:fillRect/>
          </a:stretch>
        </p:blipFill>
        <p:spPr>
          <a:xfrm rot="5400000">
            <a:off x="2363555" y="4165693"/>
            <a:ext cx="346013" cy="875625"/>
          </a:xfrm>
          <a:prstGeom prst="rect">
            <a:avLst/>
          </a:prstGeom>
          <a:noFill/>
          <a:ln>
            <a:noFill/>
          </a:ln>
        </p:spPr>
      </p:pic>
      <p:pic>
        <p:nvPicPr>
          <p:cNvPr id="5510" name="Google Shape;5510;p42"/>
          <p:cNvPicPr preferRelativeResize="0"/>
          <p:nvPr/>
        </p:nvPicPr>
        <p:blipFill>
          <a:blip r:embed="rId4">
            <a:alphaModFix/>
          </a:blip>
          <a:stretch>
            <a:fillRect/>
          </a:stretch>
        </p:blipFill>
        <p:spPr>
          <a:xfrm rot="5400000">
            <a:off x="2363555" y="102193"/>
            <a:ext cx="346013" cy="875625"/>
          </a:xfrm>
          <a:prstGeom prst="rect">
            <a:avLst/>
          </a:prstGeom>
          <a:noFill/>
          <a:ln>
            <a:noFill/>
          </a:ln>
        </p:spPr>
      </p:pic>
      <p:pic>
        <p:nvPicPr>
          <p:cNvPr id="5511" name="Google Shape;5511;p42"/>
          <p:cNvPicPr preferRelativeResize="0"/>
          <p:nvPr/>
        </p:nvPicPr>
        <p:blipFill>
          <a:blip r:embed="rId5">
            <a:alphaModFix/>
          </a:blip>
          <a:stretch>
            <a:fillRect/>
          </a:stretch>
        </p:blipFill>
        <p:spPr>
          <a:xfrm rot="-2063004">
            <a:off x="-278465" y="2252201"/>
            <a:ext cx="1996952" cy="30276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It’s easier than you think</a:t>
            </a:r>
            <a:endParaRPr dirty="0"/>
          </a:p>
        </p:txBody>
      </p:sp>
      <p:sp>
        <p:nvSpPr>
          <p:cNvPr id="5517" name="Google Shape;5517;p43"/>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It’s harder than you think</a:t>
            </a:r>
            <a:endParaRPr dirty="0"/>
          </a:p>
        </p:txBody>
      </p:sp>
      <p:sp>
        <p:nvSpPr>
          <p:cNvPr id="5518" name="Google Shape;5518;p43"/>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UR students—including transfer students—win fellowships all the time.</a:t>
            </a:r>
            <a:endParaRPr dirty="0"/>
          </a:p>
        </p:txBody>
      </p:sp>
      <p:sp>
        <p:nvSpPr>
          <p:cNvPr id="5519" name="Google Shape;5519;p43"/>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These are competitive opportunities, and the applications take careful crafting</a:t>
            </a:r>
            <a:endParaRPr dirty="0"/>
          </a:p>
        </p:txBody>
      </p:sp>
      <p:sp>
        <p:nvSpPr>
          <p:cNvPr id="5520" name="Google Shape;5520;p43"/>
          <p:cNvSpPr txBox="1">
            <a:spLocks noGrp="1"/>
          </p:cNvSpPr>
          <p:nvPr>
            <p:ph type="title"/>
          </p:nvPr>
        </p:nvSpPr>
        <p:spPr>
          <a:xfrm>
            <a:off x="636226" y="361250"/>
            <a:ext cx="3345560" cy="11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How hard is it to win </a:t>
            </a:r>
            <a:r>
              <a:rPr lang="en-US" smtClean="0"/>
              <a:t>a fellowship?</a:t>
            </a:r>
            <a:endParaRPr dirty="0"/>
          </a:p>
        </p:txBody>
      </p:sp>
      <p:cxnSp>
        <p:nvCxnSpPr>
          <p:cNvPr id="5521" name="Google Shape;5521;p43"/>
          <p:cNvCxnSpPr/>
          <p:nvPr/>
        </p:nvCxnSpPr>
        <p:spPr>
          <a:xfrm>
            <a:off x="1713375" y="2599958"/>
            <a:ext cx="810900" cy="0"/>
          </a:xfrm>
          <a:prstGeom prst="straightConnector1">
            <a:avLst/>
          </a:prstGeom>
          <a:noFill/>
          <a:ln w="19050" cap="flat" cmpd="sng">
            <a:solidFill>
              <a:schemeClr val="accent2"/>
            </a:solidFill>
            <a:prstDash val="solid"/>
            <a:round/>
            <a:headEnd type="oval" w="med" len="med"/>
            <a:tailEnd type="oval" w="med" len="med"/>
          </a:ln>
        </p:spPr>
      </p:cxnSp>
      <p:cxnSp>
        <p:nvCxnSpPr>
          <p:cNvPr id="5522" name="Google Shape;5522;p43"/>
          <p:cNvCxnSpPr/>
          <p:nvPr/>
        </p:nvCxnSpPr>
        <p:spPr>
          <a:xfrm>
            <a:off x="6608575" y="2599958"/>
            <a:ext cx="810900" cy="0"/>
          </a:xfrm>
          <a:prstGeom prst="straightConnector1">
            <a:avLst/>
          </a:prstGeom>
          <a:noFill/>
          <a:ln w="19050" cap="flat" cmpd="sng">
            <a:solidFill>
              <a:schemeClr val="accent2"/>
            </a:solidFill>
            <a:prstDash val="solid"/>
            <a:round/>
            <a:headEnd type="oval" w="med" len="med"/>
            <a:tailEnd type="oval" w="med" len="med"/>
          </a:ln>
        </p:spPr>
      </p:cxnSp>
      <p:grpSp>
        <p:nvGrpSpPr>
          <p:cNvPr id="5523" name="Google Shape;5523;p43"/>
          <p:cNvGrpSpPr/>
          <p:nvPr/>
        </p:nvGrpSpPr>
        <p:grpSpPr>
          <a:xfrm>
            <a:off x="3308290" y="1078032"/>
            <a:ext cx="2558371" cy="3363867"/>
            <a:chOff x="3308290" y="1078032"/>
            <a:chExt cx="2558371" cy="3363867"/>
          </a:xfrm>
        </p:grpSpPr>
        <p:pic>
          <p:nvPicPr>
            <p:cNvPr id="5524" name="Google Shape;5524;p43"/>
            <p:cNvPicPr preferRelativeResize="0"/>
            <p:nvPr/>
          </p:nvPicPr>
          <p:blipFill>
            <a:blip r:embed="rId3">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4">
              <a:alphaModFix/>
            </a:blip>
            <a:stretch>
              <a:fillRect/>
            </a:stretch>
          </p:blipFill>
          <p:spPr>
            <a:xfrm rot="5400000">
              <a:off x="4246592" y="3117776"/>
              <a:ext cx="346013" cy="875625"/>
            </a:xfrm>
            <a:prstGeom prst="rect">
              <a:avLst/>
            </a:prstGeom>
            <a:noFill/>
            <a:ln>
              <a:no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4"/>
        <p:cNvGrpSpPr/>
        <p:nvPr/>
      </p:nvGrpSpPr>
      <p:grpSpPr>
        <a:xfrm>
          <a:off x="0" y="0"/>
          <a:ext cx="0" cy="0"/>
          <a:chOff x="0" y="0"/>
          <a:chExt cx="0" cy="0"/>
        </a:xfrm>
      </p:grpSpPr>
      <p:sp>
        <p:nvSpPr>
          <p:cNvPr id="5545" name="Google Shape;5545;p46"/>
          <p:cNvSpPr txBox="1">
            <a:spLocks noGrp="1"/>
          </p:cNvSpPr>
          <p:nvPr>
            <p:ph type="title" idx="4"/>
          </p:nvPr>
        </p:nvSpPr>
        <p:spPr>
          <a:xfrm>
            <a:off x="1856725" y="3035825"/>
            <a:ext cx="23256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Cultivating mentors</a:t>
            </a:r>
            <a:endParaRPr dirty="0"/>
          </a:p>
        </p:txBody>
      </p:sp>
      <p:sp>
        <p:nvSpPr>
          <p:cNvPr id="5546" name="Google Shape;5546;p46"/>
          <p:cNvSpPr txBox="1">
            <a:spLocks noGrp="1"/>
          </p:cNvSpPr>
          <p:nvPr>
            <p:ph type="subTitle" idx="5"/>
          </p:nvPr>
        </p:nvSpPr>
        <p:spPr>
          <a:xfrm>
            <a:off x="1856713" y="3339484"/>
            <a:ext cx="2325600" cy="12586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This is a great chance to connect with faculty (and in many cases, others at UR)</a:t>
            </a:r>
            <a:endParaRPr dirty="0"/>
          </a:p>
        </p:txBody>
      </p:sp>
      <p:sp>
        <p:nvSpPr>
          <p:cNvPr id="5547" name="Google Shape;5547;p46"/>
          <p:cNvSpPr txBox="1">
            <a:spLocks noGrp="1"/>
          </p:cNvSpPr>
          <p:nvPr>
            <p:ph type="title" idx="6"/>
          </p:nvPr>
        </p:nvSpPr>
        <p:spPr>
          <a:xfrm>
            <a:off x="5026706" y="3035825"/>
            <a:ext cx="23256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Interview practice</a:t>
            </a:r>
            <a:endParaRPr dirty="0"/>
          </a:p>
        </p:txBody>
      </p:sp>
      <p:sp>
        <p:nvSpPr>
          <p:cNvPr id="5548" name="Google Shape;5548;p46"/>
          <p:cNvSpPr txBox="1">
            <a:spLocks noGrp="1"/>
          </p:cNvSpPr>
          <p:nvPr>
            <p:ph type="title"/>
          </p:nvPr>
        </p:nvSpPr>
        <p:spPr>
          <a:xfrm>
            <a:off x="1856725" y="1247816"/>
            <a:ext cx="2325600" cy="754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Articulating your goals</a:t>
            </a:r>
            <a:endParaRPr dirty="0"/>
          </a:p>
        </p:txBody>
      </p:sp>
      <p:sp>
        <p:nvSpPr>
          <p:cNvPr id="5549" name="Google Shape;5549;p46"/>
          <p:cNvSpPr txBox="1">
            <a:spLocks noGrp="1"/>
          </p:cNvSpPr>
          <p:nvPr>
            <p:ph type="subTitle" idx="1"/>
          </p:nvPr>
        </p:nvSpPr>
        <p:spPr>
          <a:xfrm>
            <a:off x="1856713" y="2048700"/>
            <a:ext cx="2325600" cy="5897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Fellowships require you to describe your future plans.  This is not easy and takes practice.</a:t>
            </a:r>
            <a:endParaRPr dirty="0"/>
          </a:p>
        </p:txBody>
      </p:sp>
      <p:sp>
        <p:nvSpPr>
          <p:cNvPr id="5550" name="Google Shape;5550;p46"/>
          <p:cNvSpPr txBox="1">
            <a:spLocks noGrp="1"/>
          </p:cNvSpPr>
          <p:nvPr>
            <p:ph type="title" idx="2"/>
          </p:nvPr>
        </p:nvSpPr>
        <p:spPr>
          <a:xfrm>
            <a:off x="5026706" y="1247817"/>
            <a:ext cx="2325600" cy="754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Telling your story</a:t>
            </a:r>
            <a:endParaRPr dirty="0"/>
          </a:p>
        </p:txBody>
      </p:sp>
      <p:sp>
        <p:nvSpPr>
          <p:cNvPr id="5551" name="Google Shape;5551;p46"/>
          <p:cNvSpPr txBox="1">
            <a:spLocks noGrp="1"/>
          </p:cNvSpPr>
          <p:nvPr>
            <p:ph type="subTitle" idx="3"/>
          </p:nvPr>
        </p:nvSpPr>
        <p:spPr>
          <a:xfrm>
            <a:off x="5026701" y="2048700"/>
            <a:ext cx="2325600" cy="5897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Connecting the dots between experiences—often very important for transfer students.</a:t>
            </a:r>
            <a:endParaRPr dirty="0"/>
          </a:p>
        </p:txBody>
      </p:sp>
      <p:sp>
        <p:nvSpPr>
          <p:cNvPr id="5552" name="Google Shape;5552;p46"/>
          <p:cNvSpPr txBox="1">
            <a:spLocks noGrp="1"/>
          </p:cNvSpPr>
          <p:nvPr>
            <p:ph type="subTitle" idx="7"/>
          </p:nvPr>
        </p:nvSpPr>
        <p:spPr>
          <a:xfrm>
            <a:off x="5026701" y="3482099"/>
            <a:ext cx="2325600" cy="11944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Many fellowships require that we interview our applicants.  This is a safe place to practice with people who want you to succeed.</a:t>
            </a:r>
            <a:endParaRPr dirty="0"/>
          </a:p>
        </p:txBody>
      </p:sp>
      <p:cxnSp>
        <p:nvCxnSpPr>
          <p:cNvPr id="5553" name="Google Shape;5553;p46"/>
          <p:cNvCxnSpPr/>
          <p:nvPr/>
        </p:nvCxnSpPr>
        <p:spPr>
          <a:xfrm>
            <a:off x="2122225" y="2837158"/>
            <a:ext cx="1794600" cy="0"/>
          </a:xfrm>
          <a:prstGeom prst="straightConnector1">
            <a:avLst/>
          </a:prstGeom>
          <a:noFill/>
          <a:ln w="19050" cap="flat" cmpd="sng">
            <a:solidFill>
              <a:schemeClr val="accent2"/>
            </a:solidFill>
            <a:prstDash val="solid"/>
            <a:round/>
            <a:headEnd type="oval" w="med" len="med"/>
            <a:tailEnd type="oval" w="med" len="med"/>
          </a:ln>
        </p:spPr>
      </p:cxnSp>
      <p:cxnSp>
        <p:nvCxnSpPr>
          <p:cNvPr id="5554" name="Google Shape;5554;p46"/>
          <p:cNvCxnSpPr/>
          <p:nvPr/>
        </p:nvCxnSpPr>
        <p:spPr>
          <a:xfrm>
            <a:off x="5257475" y="2837158"/>
            <a:ext cx="1794600" cy="0"/>
          </a:xfrm>
          <a:prstGeom prst="straightConnector1">
            <a:avLst/>
          </a:prstGeom>
          <a:noFill/>
          <a:ln w="19050" cap="flat" cmpd="sng">
            <a:solidFill>
              <a:schemeClr val="accent2"/>
            </a:solidFill>
            <a:prstDash val="solid"/>
            <a:round/>
            <a:headEnd type="oval" w="med" len="med"/>
            <a:tailEnd type="oval" w="med" len="med"/>
          </a:ln>
        </p:spPr>
      </p:cxnSp>
      <p:sp>
        <p:nvSpPr>
          <p:cNvPr id="5555" name="Google Shape;5555;p46"/>
          <p:cNvSpPr txBox="1">
            <a:spLocks noGrp="1"/>
          </p:cNvSpPr>
          <p:nvPr>
            <p:ph type="title" idx="8"/>
          </p:nvPr>
        </p:nvSpPr>
        <p:spPr>
          <a:xfrm>
            <a:off x="1619794" y="148046"/>
            <a:ext cx="5895704" cy="11062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What will I learn from the process?</a:t>
            </a:r>
            <a:endParaRPr dirty="0"/>
          </a:p>
        </p:txBody>
      </p:sp>
    </p:spTree>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446</Words>
  <Application>Microsoft Macintosh PowerPoint</Application>
  <PresentationFormat>On-screen Show (16:9)</PresentationFormat>
  <Paragraphs>61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Bebas Neue</vt:lpstr>
      <vt:lpstr>Marcellus</vt:lpstr>
      <vt:lpstr>Montserrat</vt:lpstr>
      <vt:lpstr>Arial</vt:lpstr>
      <vt:lpstr> Cottagecore Aesthetic Style Thesis by Slidesgo</vt:lpstr>
      <vt:lpstr>Fellowships Office</vt:lpstr>
      <vt:lpstr>What’s a fellowship?</vt:lpstr>
      <vt:lpstr>A rough guide</vt:lpstr>
      <vt:lpstr>So what exactly do you do?</vt:lpstr>
      <vt:lpstr>Helps students locate opportunities</vt:lpstr>
      <vt:lpstr>- Gregory Hernandez, Transfer student (‘2020 AME) and Fulbright Scholar</vt:lpstr>
      <vt:lpstr>What do fellowships offer?</vt:lpstr>
      <vt:lpstr>How hard is it to win a fellowship?</vt:lpstr>
      <vt:lpstr>Cultivating mentors</vt:lpstr>
      <vt:lpstr>Some transfer student success stories</vt:lpstr>
      <vt:lpstr>PowerPoint Presentation</vt:lpstr>
      <vt:lpstr>PowerPoint Presentation</vt:lpstr>
      <vt:lpstr>Cindy Molina (‘18 HIS) Fulbright to Mexico</vt:lpstr>
      <vt:lpstr>Thanks for inviting us!</vt:lpstr>
      <vt:lpstr>Follow us on social media</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Style Thesis</dc:title>
  <cp:lastModifiedBy>Microsoft Office User</cp:lastModifiedBy>
  <cp:revision>12</cp:revision>
  <dcterms:modified xsi:type="dcterms:W3CDTF">2022-02-26T19:54:25Z</dcterms:modified>
</cp:coreProperties>
</file>