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633a6d7855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633a6d7855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3a6d7855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633a6d7855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633a6d7855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633a6d7855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633a6d7855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633a6d7855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633a6d7855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633a6d7855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633a6d7855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633a6d7855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633a6d7855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633a6d7855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633a6d7855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633a6d7855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33a6d7855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33a6d7855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33a6d7855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33a6d7855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75801fedf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75801fedf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33a6d7855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33a6d7855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633a6d7855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633a6d7855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633a6d7855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633a6d7855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633a6d7855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633a6d7855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Daler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633a6d7855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633a6d7855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Daler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9" name="Google Shape;39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1890" r="-1889" t="0"/>
          <a:stretch/>
        </p:blipFill>
        <p:spPr>
          <a:xfrm>
            <a:off x="5821075" y="3663675"/>
            <a:ext cx="3261325" cy="1337148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docs.google.com/spreadsheets/d/1_AKXrMFdDPIJzU-BL6vANbpr8CxujRJeZn_TVt9SGgo/edit#gid=1569691441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docs.google.com/spreadsheets/d/1P6tm57ZeRBa1ZnRDxqT-EiB3KtC_-VM3eC12jYDRAXg/edit#gid=0" TargetMode="Externa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Buy Pitch: Wix.com</a:t>
            </a:r>
            <a:endParaRPr/>
          </a:p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NASDAQ: WIX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DeviantArt</a:t>
            </a:r>
            <a:endParaRPr/>
          </a:p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400"/>
              <a:t>DeviantArt provides Wix with advertising revenue originating from 1.6B monthly page views, and a large social media presence:</a:t>
            </a:r>
            <a:endParaRPr i="1" sz="2400"/>
          </a:p>
          <a:p>
            <a:pPr indent="-381000" lvl="0" marL="457200" rtl="0" algn="l">
              <a:spcBef>
                <a:spcPts val="16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2.1M Facebook followers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1.1M Twitter followers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369K Instagram followers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200"/>
              <a:t>Source: DeviantArt; Google Analytics</a:t>
            </a:r>
            <a:endParaRPr sz="1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DeviantArt (cont.)</a:t>
            </a:r>
            <a:endParaRPr/>
          </a:p>
        </p:txBody>
      </p:sp>
      <p:sp>
        <p:nvSpPr>
          <p:cNvPr id="116" name="Google Shape;116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7" name="Google Shape;11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49100"/>
            <a:ext cx="7114651" cy="2742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Geopolitical Opportunities: Asia &amp; Elsewhere</a:t>
            </a:r>
            <a:endParaRPr/>
          </a:p>
        </p:txBody>
      </p:sp>
      <p:sp>
        <p:nvSpPr>
          <p:cNvPr id="123" name="Google Shape;123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Partnership with NTT Japan furthers exposure to premium business customers in Asia Pacific region.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Digital commerce initiatives in Sub-Saharan Africa gives access to new markets </a:t>
            </a:r>
            <a:endParaRPr sz="24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200"/>
              <a:t>Source: JMP Securities; MasterCard Foundation</a:t>
            </a:r>
            <a:endParaRPr sz="1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Potential Weakness: Small Cap</a:t>
            </a:r>
            <a:endParaRPr/>
          </a:p>
        </p:txBody>
      </p:sp>
      <p:sp>
        <p:nvSpPr>
          <p:cNvPr id="129" name="Google Shape;129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$6.4B Market Cap: stock is thinly traded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However, beta is only 0.88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Smaller companies generally have higher default risk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But WIX is equity heavy (93% of capitalization)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Rapidly growing balance sheet reduces risk of liquidity problems &amp; credit crunches</a:t>
            </a:r>
            <a:endParaRPr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Potential Threat: Lack of Presence in East Asia </a:t>
            </a:r>
            <a:endParaRPr/>
          </a:p>
        </p:txBody>
      </p:sp>
      <p:sp>
        <p:nvSpPr>
          <p:cNvPr id="135" name="Google Shape;135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Asia-Pacific is the fastest growing E-Commerce arena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Wix does not compete directly with E-Commerce behemoths (Amazon, Alibaba, etc.). However, direct competitors Shopify and BookingSuite are more invested in East Asia.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/>
              <a:t>Source: Zacks Research; eMarketer</a:t>
            </a:r>
            <a:endParaRPr sz="1200"/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13716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Quantitative Analysis: DCF</a:t>
            </a:r>
            <a:endParaRPr/>
          </a:p>
        </p:txBody>
      </p:sp>
      <p:sp>
        <p:nvSpPr>
          <p:cNvPr id="141" name="Google Shape;141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DCF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Assumptions: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2.4% Perpetuity Growth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4.1% Market Risk Premium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1.735% Risk Free Rate (10-yr US Treasury)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Quantitative Analysis: Public Comps</a:t>
            </a:r>
            <a:endParaRPr/>
          </a:p>
        </p:txBody>
      </p:sp>
      <p:sp>
        <p:nvSpPr>
          <p:cNvPr id="147" name="Google Shape;147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Comps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Recommendation</a:t>
            </a:r>
            <a:endParaRPr/>
          </a:p>
        </p:txBody>
      </p:sp>
      <p:sp>
        <p:nvSpPr>
          <p:cNvPr id="153" name="Google Shape;153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Buy $1,950 of WIX at $125.87/share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PT $166/share at 32.41% margin; 2-yr growth horizon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Stop loss $100/share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Company Overview: Qualitative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Wix is a website-building platform that serves over 150 million people in roughly 190 countries and is headquartered in Tel Aviv, Israel. Wix provides individuals and small- to medium-sized businesses a website platform interface, which can be used to create innovative and unique websites to better connect with the target market.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Company Overview: Products &amp; Subsidiaries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Free website creation with drag-and-drop interface</a:t>
            </a:r>
            <a:endParaRPr sz="2400"/>
          </a:p>
          <a:p>
            <a:pPr indent="-381000" lvl="0" marL="9144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Includes ads</a:t>
            </a:r>
            <a:endParaRPr sz="2400"/>
          </a:p>
          <a:p>
            <a:pPr indent="-381000" lvl="0" marL="9144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Prohibits commercial activity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Premium website creation in HTML5 ($13-$39/Month)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Logo Maker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Wix App Market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Wix Hotels &amp; Restaurants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DeviantArt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Industry Overview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Monthly s</a:t>
            </a:r>
            <a:r>
              <a:rPr lang="en" sz="2400"/>
              <a:t>ubscriber model is king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Streaming services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Communications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Tech Development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Company Overview: Financials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Market Cap $6.4B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FY2018 revenue $603.7M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P/E 81.7x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EV/Rev 10.64x</a:t>
            </a:r>
            <a:endParaRPr sz="24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Investment Thesis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i="1" lang="en" sz="2400"/>
              <a:t>Wix.com provides solid growth prospects, driven by (a) ARPU and premium subscriber increases, (b) diversity of product offerings, and </a:t>
            </a:r>
            <a:r>
              <a:rPr i="1" lang="en" sz="2400"/>
              <a:t>(c)</a:t>
            </a:r>
            <a:r>
              <a:rPr i="1" lang="en" sz="2400"/>
              <a:t> geopolitical opportunities</a:t>
            </a:r>
            <a:endParaRPr i="1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Positive User Feedback &amp; Usage Statistics</a:t>
            </a:r>
            <a:endParaRPr/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30.7% of web developers plan to use Wix more this year than last year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34.1% plan to use Wix more in future years than this year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Only 12.0% plan to use Wix less in the future</a:t>
            </a:r>
            <a:endParaRPr sz="24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200"/>
              <a:t>Source: SunTrust Humphrey Robinson</a:t>
            </a:r>
            <a:endParaRPr sz="1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ARPU Progression</a:t>
            </a:r>
            <a:endParaRPr/>
          </a:p>
        </p:txBody>
      </p:sp>
      <p:sp>
        <p:nvSpPr>
          <p:cNvPr id="98" name="Google Shape;98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400"/>
              <a:t>ARPU is average revenue per user</a:t>
            </a:r>
            <a:endParaRPr i="1" sz="2400"/>
          </a:p>
          <a:p>
            <a:pPr indent="-381000" lvl="0" marL="457200" rtl="0" algn="l">
              <a:spcBef>
                <a:spcPts val="16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17% net growth in premium subscriptions in FY2018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Sustained ARPU growth in subscriber services every year since 2013 IPO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200"/>
              <a:t>Source: Zacks Research; Thomson Reuters</a:t>
            </a:r>
            <a:endParaRPr sz="1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Increasing Mobility</a:t>
            </a:r>
            <a:endParaRPr/>
          </a:p>
        </p:txBody>
      </p:sp>
      <p:sp>
        <p:nvSpPr>
          <p:cNvPr id="104" name="Google Shape;104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Expansion of Wix App generated M-commerce revenue increase of 32.7% in FY2018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Overall M-commerce sales projected to grow 29.9% y/y from FY2018 to 19.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200"/>
              <a:t>Source: Zacks Research; eMarketer</a:t>
            </a:r>
            <a:endParaRPr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