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Lo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40345ea6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40345ea6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Animal Pharma industry under threat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High sensitivity to disease epidemics w/in animals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Intense Competition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Generic products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Austerity measures and global transitions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Government pricing practices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Recession -&gt; hospitals/government to pay less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Product demand seasonal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Subject to event shocks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40345ea60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40345ea60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40345ea60_0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40345ea60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40345ea60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40345ea60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418423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418423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40345e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40345e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Forecast to have value of $4.82 billion in 2023 -&gt; increase of 31.1% (2018)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Global pharmaceuticals market’s healthy growth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Forecasted to reach $1.42 billion by 2022 -&gt; almost $300 million increase (2017)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US (37.6%), Asia-Pacific (27.3%), Europe (24.9%), Middle East (1.6%), Other (8.6%)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portion in us vs. </a:t>
            </a:r>
            <a:r>
              <a:rPr lang="en"/>
              <a:t>international</a:t>
            </a:r>
            <a:r>
              <a:rPr lang="en"/>
              <a:t> </a:t>
            </a:r>
            <a:r>
              <a:rPr lang="en"/>
              <a:t>especially</a:t>
            </a:r>
            <a:r>
              <a:rPr lang="en"/>
              <a:t> for the key drugs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184234e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184234e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b8f70b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b8f70b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0345e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40345e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0345ea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0345ea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Strong R&amp;D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Ebola Vaccine - under review, declared global health emergency by WHO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RECARBRIO bacterial treatment - </a:t>
            </a: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cleared by FDA,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under review by EU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Extensive oncology research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Strong Financial Performance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$42.3 billion last year, 40.1 billion in 2017 &amp; 23.3% ROE last year, 6.9% in 2017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Global Sales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Brand name and consumer confidence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Large range of products at a least satisfactory level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0345ea60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40345ea60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Significance Reliance on Key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Januvia, Janumet, Keytruda, Bridion, Gardisil/Gardisil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Patent Expirations, increased costs, generic product competition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Profitability Ratio below industry average (68% vs. 78%)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Inability to penetrate into developed markets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China comprises 5% of sales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0345ea60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0345ea60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Acquisitions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Peloton Therapeutics - oncology research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Antelliq Cooperation - vaccine research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Immune Design - cancer/vaccine development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Tilos Therapeutics - possible combination with Keytruda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Product Approvals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Investment into an online platform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New sales channel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Decreasing cost of transportation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5" Type="http://schemas.openxmlformats.org/officeDocument/2006/relationships/image" Target="../media/image23.pn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6.png"/><Relationship Id="rId5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955200" y="573675"/>
            <a:ext cx="7720200" cy="16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Merck &amp; Co. (MRK) </a:t>
            </a:r>
            <a:endParaRPr b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Stock Pitch</a:t>
            </a:r>
            <a:endParaRPr b="1" sz="50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318451"/>
            <a:ext cx="82221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Healthcare Industry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Meliora Finance and Investment Group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700" y="2297002"/>
            <a:ext cx="4085775" cy="10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12" y="1772700"/>
            <a:ext cx="1228700" cy="12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371" y="2007550"/>
            <a:ext cx="1865400" cy="9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9029" y="1817749"/>
            <a:ext cx="1183651" cy="118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9938" y="1817750"/>
            <a:ext cx="1183650" cy="11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143750" y="3637963"/>
            <a:ext cx="20220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High sensitivity to disease epidemics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Lower demand for animal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87203" y="3169175"/>
            <a:ext cx="158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Pharma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2606225" y="3645050"/>
            <a:ext cx="1925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Generic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Cutting prices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839475" y="3169175"/>
            <a:ext cx="145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7164425" y="3645050"/>
            <a:ext cx="1694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Subject to event shocks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7282171" y="3169150"/>
            <a:ext cx="145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113500" y="3169163"/>
            <a:ext cx="169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Austerity/Global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4972400" y="3645050"/>
            <a:ext cx="2133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Government pricing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Recession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Hospitals/government pay less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DCF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Comparable Analysis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</a:t>
            </a:r>
            <a:endParaRPr/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Buy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$154.11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Loss $74.71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Allocate 8%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292600" y="48321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Keytruda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 acquisitions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20592" r="19630" t="0"/>
          <a:stretch/>
        </p:blipFill>
        <p:spPr>
          <a:xfrm>
            <a:off x="633950" y="1921644"/>
            <a:ext cx="2283301" cy="12056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97400" y="3792150"/>
            <a:ext cx="22833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rescription medicines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Vaccines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Biologic therapies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Animal health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01662" y="3304350"/>
            <a:ext cx="24642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Healthcare Company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713" y="1803375"/>
            <a:ext cx="1477400" cy="14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404400" y="3810550"/>
            <a:ext cx="2966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Drug wholesalers/retailers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Hospitals/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Government agencies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Managed healthcare providers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Veterinarians/animal producers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644712" y="3316600"/>
            <a:ext cx="24642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3488" y="1940025"/>
            <a:ext cx="1376575" cy="13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6757200" y="3810550"/>
            <a:ext cx="23631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Keytruda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6286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Approvals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Acquisitions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6589687" y="3316600"/>
            <a:ext cx="24642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 Overview</a:t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00" y="1888250"/>
            <a:ext cx="1009028" cy="96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225" y="1903225"/>
            <a:ext cx="1416563" cy="101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299" y="1895175"/>
            <a:ext cx="1009025" cy="10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6400" y="1895175"/>
            <a:ext cx="1009025" cy="10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55250" y="3355625"/>
            <a:ext cx="25329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Strong growth 4.3-5.5%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Forecast period 5.2-5.6%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of $4.82B (2023)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01075" y="2914150"/>
            <a:ext cx="18132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health sector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2472163" y="2914150"/>
            <a:ext cx="2153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pharmaceuticals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910725" y="3355625"/>
            <a:ext cx="21531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Monopoly w/ patents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Generic companies undercutting prices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791577" y="2914150"/>
            <a:ext cx="2153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Negotiating Power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490425" y="3355625"/>
            <a:ext cx="2532900" cy="1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Forecasted to reach   $1.42B by 2022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 (37.6%), Asia-Pacific (27.3%), Europe (24.9%), Middle East (1.6%), Other (8.6%)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754575" y="2914150"/>
            <a:ext cx="19077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Barriers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033100" y="3401950"/>
            <a:ext cx="17457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FDA standards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Quality/loyalty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Extensive capital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R&amp;D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Macrotrends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119" y="2255638"/>
            <a:ext cx="912925" cy="9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562588" y="3812825"/>
            <a:ext cx="2022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Low levels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Decreased medical expenditures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919888" y="3218938"/>
            <a:ext cx="13074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763" y="2056638"/>
            <a:ext cx="1058549" cy="11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3165575" y="3812825"/>
            <a:ext cx="25329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Higher demand for healthcare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68% of US households own a pet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525425" y="3246788"/>
            <a:ext cx="18132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 population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031" y="1975713"/>
            <a:ext cx="1192850" cy="11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6164000" y="3757125"/>
            <a:ext cx="2532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Possible supply shortage of medicines within UK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Increased dependence on US market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859400" y="3218950"/>
            <a:ext cx="1142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Brexit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</p:txBody>
      </p:sp>
      <p:grpSp>
        <p:nvGrpSpPr>
          <p:cNvPr id="121" name="Google Shape;121;p17"/>
          <p:cNvGrpSpPr/>
          <p:nvPr/>
        </p:nvGrpSpPr>
        <p:grpSpPr>
          <a:xfrm>
            <a:off x="1800178" y="1897838"/>
            <a:ext cx="1852200" cy="1176600"/>
            <a:chOff x="747353" y="2242500"/>
            <a:chExt cx="1852200" cy="1176600"/>
          </a:xfrm>
        </p:grpSpPr>
        <p:sp>
          <p:nvSpPr>
            <p:cNvPr id="122" name="Google Shape;122;p17"/>
            <p:cNvSpPr txBox="1"/>
            <p:nvPr/>
          </p:nvSpPr>
          <p:spPr>
            <a:xfrm>
              <a:off x="747353" y="2792700"/>
              <a:ext cx="18522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Market Cap</a:t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776600" y="2242500"/>
              <a:ext cx="1793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ora"/>
                  <a:ea typeface="Lora"/>
                  <a:cs typeface="Lora"/>
                  <a:sym typeface="Lora"/>
                </a:rPr>
                <a:t>$225.75B</a:t>
              </a:r>
              <a:endParaRPr b="1" sz="30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24" name="Google Shape;124;p17"/>
          <p:cNvGrpSpPr/>
          <p:nvPr/>
        </p:nvGrpSpPr>
        <p:grpSpPr>
          <a:xfrm>
            <a:off x="417966" y="3320850"/>
            <a:ext cx="1631100" cy="1204825"/>
            <a:chOff x="3523738" y="3441325"/>
            <a:chExt cx="1631100" cy="1204825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3646363" y="4019750"/>
              <a:ext cx="14151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Revenue</a:t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7"/>
            <p:cNvSpPr txBox="1"/>
            <p:nvPr/>
          </p:nvSpPr>
          <p:spPr>
            <a:xfrm>
              <a:off x="3523738" y="3441325"/>
              <a:ext cx="16311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ora"/>
                  <a:ea typeface="Lora"/>
                  <a:cs typeface="Lora"/>
                  <a:sym typeface="Lora"/>
                </a:rPr>
                <a:t>$42.29B</a:t>
              </a:r>
              <a:endParaRPr b="1" sz="30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27" name="Google Shape;127;p17"/>
          <p:cNvGrpSpPr/>
          <p:nvPr/>
        </p:nvGrpSpPr>
        <p:grpSpPr>
          <a:xfrm>
            <a:off x="3042987" y="3358626"/>
            <a:ext cx="1852200" cy="1129258"/>
            <a:chOff x="2526878" y="3314875"/>
            <a:chExt cx="1852200" cy="1270399"/>
          </a:xfrm>
        </p:grpSpPr>
        <p:sp>
          <p:nvSpPr>
            <p:cNvPr id="128" name="Google Shape;128;p17"/>
            <p:cNvSpPr txBox="1"/>
            <p:nvPr/>
          </p:nvSpPr>
          <p:spPr>
            <a:xfrm>
              <a:off x="2526878" y="3958874"/>
              <a:ext cx="18522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Net Income</a:t>
              </a:r>
              <a:endPara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2708225" y="3314875"/>
              <a:ext cx="1417200" cy="5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ora"/>
                  <a:ea typeface="Lora"/>
                  <a:cs typeface="Lora"/>
                  <a:sym typeface="Lora"/>
                </a:rPr>
                <a:t>$9.36B</a:t>
              </a:r>
              <a:endParaRPr b="1" sz="30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100" y="1897850"/>
            <a:ext cx="2920200" cy="31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Investment Thesis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Merck &amp; Co. is a stable investment based upon its key revenue growth in emerging business lines and recent acquisitions to add to its leading treatments in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overall global, diversified portfolio.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525" y="1897562"/>
            <a:ext cx="957093" cy="10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847" y="1897663"/>
            <a:ext cx="1046000" cy="10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076" y="1974977"/>
            <a:ext cx="1307399" cy="9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471900" y="3645650"/>
            <a:ext cx="20220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Ebola Vaccine, RECARBRIO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Extensive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oncology research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867575" y="3048975"/>
            <a:ext cx="957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385838" y="3645650"/>
            <a:ext cx="2022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$42.3B and 23.3% ROE (2018)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Global Sales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362150" y="3048975"/>
            <a:ext cx="20631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Performance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672000" y="3645650"/>
            <a:ext cx="2022000" cy="1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Brand name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Range of products at least satisfactory level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19599" y="3048975"/>
            <a:ext cx="22278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Confidence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348525" y="53737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Inability to penetrate into developed markets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China comprises 5% of sales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25" y="1975600"/>
            <a:ext cx="1048425" cy="10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263" y="1827776"/>
            <a:ext cx="951075" cy="137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8176" y="1800825"/>
            <a:ext cx="1298824" cy="13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449900" y="3721850"/>
            <a:ext cx="24027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Reliance on key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Januvia, Janumet, Keytruda, Bridion, Gardisil/Gardisil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97538" y="3162263"/>
            <a:ext cx="130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Products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3435813" y="3721850"/>
            <a:ext cx="20220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Patent expirations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Increased Costs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Generic product competition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560999" y="3201825"/>
            <a:ext cx="20220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Performance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132200" y="3721850"/>
            <a:ext cx="2470800" cy="13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Profitability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ratio below industry average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Inability to penetrate into developed markets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6537336" y="3231275"/>
            <a:ext cx="166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Firm-Specific Risk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375" y="1887425"/>
            <a:ext cx="1190751" cy="119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626" y="1887427"/>
            <a:ext cx="1190749" cy="119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1875" y="1887427"/>
            <a:ext cx="1190749" cy="119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449900" y="3721850"/>
            <a:ext cx="24027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Peleton Therapeutics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Antellip Cooperation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Immune Design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Tilos Therapeutics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997538" y="3169463"/>
            <a:ext cx="130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512025" y="3721825"/>
            <a:ext cx="2022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Keytruda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Lynparza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3435825" y="3169450"/>
            <a:ext cx="202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Approvals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514400" y="3721825"/>
            <a:ext cx="19257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 platform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Decreasing cost of transportation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6466238" y="3169463"/>
            <a:ext cx="202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Profits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