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12192000"/>
  <p:notesSz cx="6858000" cy="9144000"/>
  <p:embeddedFontLst>
    <p:embeddedFont>
      <p:font typeface="Comfortaa"/>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6" roundtripDataSignature="AMtx7miB88ZHW6n1E0bVu9Hd4T/AtznBf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Comfortaa-regular.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customschemas.google.com/relationships/presentationmetadata" Target="metadata"/><Relationship Id="rId25" Type="http://schemas.openxmlformats.org/officeDocument/2006/relationships/font" Target="fonts/Comfortaa-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Clr>
                <a:schemeClr val="dk1"/>
              </a:buClr>
              <a:buSzPts val="1000"/>
              <a:buAutoNum type="arabicPeriod"/>
            </a:pPr>
            <a:r>
              <a:rPr lang="en-US" sz="1000">
                <a:solidFill>
                  <a:schemeClr val="dk1"/>
                </a:solidFill>
              </a:rPr>
              <a:t>First of all, VISA has a strong distribution network that allows it to reach a majority of its potential market.</a:t>
            </a:r>
            <a:endParaRPr sz="1000">
              <a:solidFill>
                <a:schemeClr val="dk1"/>
              </a:solidFill>
            </a:endParaRPr>
          </a:p>
          <a:p>
            <a:pPr indent="-292100" lvl="0" marL="457200" rtl="0" algn="l">
              <a:spcBef>
                <a:spcPts val="0"/>
              </a:spcBef>
              <a:spcAft>
                <a:spcPts val="0"/>
              </a:spcAft>
              <a:buClr>
                <a:schemeClr val="dk1"/>
              </a:buClr>
              <a:buSzPts val="1000"/>
              <a:buAutoNum type="arabicPeriod"/>
            </a:pPr>
            <a:r>
              <a:rPr lang="en-US" sz="1000">
                <a:solidFill>
                  <a:schemeClr val="dk1"/>
                </a:solidFill>
              </a:rPr>
              <a:t>The company, with its dedicated customer relationship department, has been able to achieve a high level of customer satisfaction.</a:t>
            </a:r>
            <a:endParaRPr sz="1000">
              <a:solidFill>
                <a:schemeClr val="dk1"/>
              </a:solidFill>
            </a:endParaRPr>
          </a:p>
          <a:p>
            <a:pPr indent="-292100" lvl="0" marL="457200" rtl="0" algn="l">
              <a:spcBef>
                <a:spcPts val="0"/>
              </a:spcBef>
              <a:spcAft>
                <a:spcPts val="0"/>
              </a:spcAft>
              <a:buClr>
                <a:schemeClr val="dk1"/>
              </a:buClr>
              <a:buSzPts val="1000"/>
              <a:buAutoNum type="arabicPeriod"/>
            </a:pPr>
            <a:r>
              <a:rPr lang="en-US" sz="1000">
                <a:solidFill>
                  <a:schemeClr val="dk1"/>
                </a:solidFill>
              </a:rPr>
              <a:t>All the activities of VISA are automated, thereby bringing consistency of quality to Visa products. It has helped the company to scale up and down based on the demand of the market.</a:t>
            </a:r>
            <a:endParaRPr sz="1000">
              <a:solidFill>
                <a:schemeClr val="dk1"/>
              </a:solidFill>
            </a:endParaRPr>
          </a:p>
          <a:p>
            <a:pPr indent="-292100" lvl="0" marL="457200" rtl="0" algn="l">
              <a:spcBef>
                <a:spcPts val="0"/>
              </a:spcBef>
              <a:spcAft>
                <a:spcPts val="0"/>
              </a:spcAft>
              <a:buClr>
                <a:schemeClr val="dk1"/>
              </a:buClr>
              <a:buSzPts val="1000"/>
              <a:buAutoNum type="arabicPeriod"/>
            </a:pPr>
            <a:r>
              <a:rPr lang="en-US" sz="1000">
                <a:solidFill>
                  <a:schemeClr val="dk1"/>
                </a:solidFill>
              </a:rPr>
              <a:t>VISA has a successful track record to develop new innovative products.</a:t>
            </a:r>
            <a:endParaRPr sz="1000">
              <a:solidFill>
                <a:schemeClr val="dk1"/>
              </a:solidFill>
            </a:endParaRPr>
          </a:p>
          <a:p>
            <a:pPr indent="-292100" lvl="0" marL="457200" rtl="0" algn="l">
              <a:spcBef>
                <a:spcPts val="0"/>
              </a:spcBef>
              <a:spcAft>
                <a:spcPts val="0"/>
              </a:spcAft>
              <a:buClr>
                <a:schemeClr val="dk1"/>
              </a:buClr>
              <a:buSzPts val="1000"/>
              <a:buAutoNum type="arabicPeriod"/>
            </a:pPr>
            <a:r>
              <a:rPr lang="en-US" sz="1000">
                <a:solidFill>
                  <a:schemeClr val="dk1"/>
                </a:solidFill>
              </a:rPr>
              <a:t>Visa has built expertise in entering new markets and making a success of them. The expansion has helped the company to build a new revenue stream and diversify the economic cycle risk in the markets it operates in.</a:t>
            </a:r>
            <a:endParaRPr sz="1000">
              <a:solidFill>
                <a:schemeClr val="dk1"/>
              </a:solidFill>
            </a:endParaRPr>
          </a:p>
          <a:p>
            <a:pPr indent="0" lvl="0" marL="0" rtl="0" algn="l">
              <a:spcBef>
                <a:spcPts val="4200"/>
              </a:spcBef>
              <a:spcAft>
                <a:spcPts val="4200"/>
              </a:spcAft>
              <a:buNone/>
            </a:pPr>
            <a:r>
              <a:t/>
            </a:r>
            <a:endParaRPr sz="1000">
              <a:solidFill>
                <a:schemeClr val="dk1"/>
              </a:solidFill>
            </a:endParaRPr>
          </a:p>
        </p:txBody>
      </p:sp>
      <p:sp>
        <p:nvSpPr>
          <p:cNvPr id="156" name="Google Shape;15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6419948a46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6419948a46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298450" lvl="0" marL="457200" rtl="0" algn="l">
              <a:spcBef>
                <a:spcPts val="0"/>
              </a:spcBef>
              <a:spcAft>
                <a:spcPts val="0"/>
              </a:spcAft>
              <a:buSzPts val="1100"/>
              <a:buAutoNum type="arabicPeriod"/>
            </a:pPr>
            <a:r>
              <a:rPr lang="en-US"/>
              <a:t>Even though Visa is one of the leading organizations in its industry, it has faced challenges in moving to other product segments.</a:t>
            </a:r>
            <a:endParaRPr/>
          </a:p>
          <a:p>
            <a:pPr indent="-298450" lvl="0" marL="457200" rtl="0" algn="l">
              <a:spcBef>
                <a:spcPts val="0"/>
              </a:spcBef>
              <a:spcAft>
                <a:spcPts val="0"/>
              </a:spcAft>
              <a:buSzPts val="1100"/>
              <a:buAutoNum type="arabicPeriod"/>
            </a:pPr>
            <a:r>
              <a:rPr lang="en-US"/>
              <a:t>Although VISA spends a good amount on research and development, it fails to compete with its competitors in the industry with respect to innovation.</a:t>
            </a:r>
            <a:endParaRPr/>
          </a:p>
          <a:p>
            <a:pPr indent="-298450" lvl="0" marL="457200" rtl="0" algn="l">
              <a:spcBef>
                <a:spcPts val="0"/>
              </a:spcBef>
              <a:spcAft>
                <a:spcPts val="0"/>
              </a:spcAft>
              <a:buSzPts val="1100"/>
              <a:buAutoNum type="arabicPeriod"/>
            </a:pPr>
            <a:r>
              <a:rPr lang="en-US"/>
              <a:t>Organization structure is only compatible with the present business model, thus limiting expansion in adjacent product segments.</a:t>
            </a:r>
            <a:endParaRPr/>
          </a:p>
          <a:p>
            <a:pPr indent="0" lvl="0" marL="0" rtl="0" algn="l">
              <a:spcBef>
                <a:spcPts val="0"/>
              </a:spcBef>
              <a:spcAft>
                <a:spcPts val="0"/>
              </a:spcAft>
              <a:buNone/>
            </a:pPr>
            <a:r>
              <a:rPr lang="en-US"/>
              <a:t>What technologies specifically?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6419948a46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6419948a46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u="sng"/>
              <a:t>Intro:</a:t>
            </a:r>
            <a:endParaRPr b="1" u="sng"/>
          </a:p>
          <a:p>
            <a:pPr indent="0" lvl="0" marL="0" rtl="0" algn="l">
              <a:spcBef>
                <a:spcPts val="0"/>
              </a:spcBef>
              <a:spcAft>
                <a:spcPts val="0"/>
              </a:spcAft>
              <a:buNone/>
            </a:pPr>
            <a:r>
              <a:rPr lang="en-US"/>
              <a:t>According to McKinsey &amp; Co Panorama: </a:t>
            </a:r>
            <a:endParaRPr/>
          </a:p>
          <a:p>
            <a:pPr indent="0" lvl="0" marL="0" rtl="0" algn="l">
              <a:spcBef>
                <a:spcPts val="0"/>
              </a:spcBef>
              <a:spcAft>
                <a:spcPts val="0"/>
              </a:spcAft>
              <a:buNone/>
            </a:pPr>
            <a:r>
              <a:rPr lang="en-US"/>
              <a:t>A prominent trend of the winners in fintech is that they are primarily region-targeted, rather than starting off as global ventures (which is similar to traditional retail banking). An increasing number of fintechs are realizing the benefits of combining strengths in partnership models - to expand on a region-</a:t>
            </a:r>
            <a:r>
              <a:rPr lang="en-US"/>
              <a:t>targeting</a:t>
            </a:r>
            <a:r>
              <a:rPr lang="en-US"/>
              <a:t> basis</a:t>
            </a:r>
            <a:endParaRPr/>
          </a:p>
          <a:p>
            <a:pPr indent="0" lvl="0" marL="0" rtl="0" algn="l">
              <a:spcBef>
                <a:spcPts val="0"/>
              </a:spcBef>
              <a:spcAft>
                <a:spcPts val="0"/>
              </a:spcAft>
              <a:buNone/>
            </a:pPr>
            <a:r>
              <a:rPr lang="en-US"/>
              <a:t>Global trend towards cashless payments - </a:t>
            </a:r>
            <a:r>
              <a:rPr lang="en-US">
                <a:solidFill>
                  <a:schemeClr val="dk1"/>
                </a:solidFill>
              </a:rPr>
              <a:t>Remember, Visa makes money through transaction frequency and transaction volume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u="sng"/>
              <a:t>Partnerships/Collaborations:</a:t>
            </a:r>
            <a:endParaRPr b="1" u="sng"/>
          </a:p>
          <a:p>
            <a:pPr indent="0" lvl="0" marL="0" rtl="0" algn="l">
              <a:spcBef>
                <a:spcPts val="0"/>
              </a:spcBef>
              <a:spcAft>
                <a:spcPts val="0"/>
              </a:spcAft>
              <a:buNone/>
            </a:pPr>
            <a:r>
              <a:t/>
            </a:r>
            <a:endParaRPr/>
          </a:p>
          <a:p>
            <a:pPr indent="0" lvl="0" marL="0" rtl="0" algn="l">
              <a:spcBef>
                <a:spcPts val="0"/>
              </a:spcBef>
              <a:spcAft>
                <a:spcPts val="0"/>
              </a:spcAft>
              <a:buNone/>
            </a:pPr>
            <a:r>
              <a:rPr b="1" i="1" lang="en-US"/>
              <a:t>Regions:</a:t>
            </a:r>
            <a:endParaRPr b="1" i="1"/>
          </a:p>
          <a:p>
            <a:pPr indent="0" lvl="0" marL="0" rtl="0" algn="l">
              <a:spcBef>
                <a:spcPts val="0"/>
              </a:spcBef>
              <a:spcAft>
                <a:spcPts val="0"/>
              </a:spcAft>
              <a:buNone/>
            </a:pPr>
            <a:r>
              <a:rPr lang="en-US"/>
              <a:t>Europe - Revolut: Revolut is Europe’s leading fintech company and it offers sought after services such as currency exchange, budgeting and person-to-person (P2P) payments. By leveraging Visa’s global network, Revolut will be able to offer their services to new market regions. This will significantly increase the volume of transactions on the Visa network</a:t>
            </a:r>
            <a:endParaRPr/>
          </a:p>
          <a:p>
            <a:pPr indent="0" lvl="0" marL="0" rtl="0" algn="l">
              <a:spcBef>
                <a:spcPts val="0"/>
              </a:spcBef>
              <a:spcAft>
                <a:spcPts val="0"/>
              </a:spcAft>
              <a:buNone/>
            </a:pPr>
            <a:r>
              <a:rPr lang="en-US"/>
              <a:t>Latin America - Mercado Libre: </a:t>
            </a:r>
            <a:r>
              <a:rPr lang="en-US" sz="1000">
                <a:solidFill>
                  <a:schemeClr val="dk1"/>
                </a:solidFill>
              </a:rPr>
              <a:t>e-commerce company</a:t>
            </a:r>
            <a:endParaRPr/>
          </a:p>
          <a:p>
            <a:pPr indent="0" lvl="0" marL="0" rtl="0" algn="l">
              <a:spcBef>
                <a:spcPts val="0"/>
              </a:spcBef>
              <a:spcAft>
                <a:spcPts val="0"/>
              </a:spcAft>
              <a:buNone/>
            </a:pPr>
            <a:r>
              <a:rPr lang="en-US"/>
              <a:t>Australia</a:t>
            </a:r>
            <a:r>
              <a:rPr lang="en-US"/>
              <a:t> - Westpac: </a:t>
            </a:r>
            <a:r>
              <a:rPr lang="en-US" sz="1000">
                <a:solidFill>
                  <a:schemeClr val="dk1"/>
                </a:solidFill>
              </a:rPr>
              <a:t>three banks that are part of the Westpac Group</a:t>
            </a:r>
            <a:endParaRPr/>
          </a:p>
          <a:p>
            <a:pPr indent="0" lvl="0" marL="0" rtl="0" algn="l">
              <a:spcBef>
                <a:spcPts val="0"/>
              </a:spcBef>
              <a:spcAft>
                <a:spcPts val="0"/>
              </a:spcAft>
              <a:buNone/>
            </a:pPr>
            <a:r>
              <a:rPr lang="en-US"/>
              <a:t>Japan - Line: </a:t>
            </a:r>
            <a:r>
              <a:rPr lang="en-US" sz="1000">
                <a:solidFill>
                  <a:schemeClr val="dk1"/>
                </a:solidFill>
              </a:rPr>
              <a:t>a social media platform with hopes to expand into retail</a:t>
            </a:r>
            <a:endParaRPr/>
          </a:p>
          <a:p>
            <a:pPr indent="0" lvl="0" marL="0" rtl="0" algn="l">
              <a:spcBef>
                <a:spcPts val="0"/>
              </a:spcBef>
              <a:spcAft>
                <a:spcPts val="0"/>
              </a:spcAft>
              <a:buNone/>
            </a:pPr>
            <a:r>
              <a:rPr lang="en-US"/>
              <a:t>China - Lakala: a </a:t>
            </a:r>
            <a:r>
              <a:rPr lang="en-US" sz="1000">
                <a:solidFill>
                  <a:schemeClr val="dk1"/>
                </a:solidFill>
              </a:rPr>
              <a:t>financial services platform - </a:t>
            </a:r>
            <a:r>
              <a:rPr lang="en-US" sz="1050">
                <a:solidFill>
                  <a:srgbClr val="222222"/>
                </a:solidFill>
                <a:highlight>
                  <a:srgbClr val="FFFFFF"/>
                </a:highlight>
              </a:rPr>
              <a:t>the largest off-line e-Payment service company in China</a:t>
            </a:r>
            <a:endParaRPr/>
          </a:p>
          <a:p>
            <a:pPr indent="0" lvl="0" marL="0" rtl="0" algn="l">
              <a:spcBef>
                <a:spcPts val="0"/>
              </a:spcBef>
              <a:spcAft>
                <a:spcPts val="0"/>
              </a:spcAft>
              <a:buNone/>
            </a:pPr>
            <a:r>
              <a:t/>
            </a:r>
            <a:endParaRPr/>
          </a:p>
          <a:p>
            <a:pPr indent="0" lvl="0" marL="0" rtl="0" algn="l">
              <a:spcBef>
                <a:spcPts val="0"/>
              </a:spcBef>
              <a:spcAft>
                <a:spcPts val="0"/>
              </a:spcAft>
              <a:buNone/>
            </a:pPr>
            <a:r>
              <a:rPr b="1" i="1" lang="en-US"/>
              <a:t>Programs within:</a:t>
            </a:r>
            <a:endParaRPr b="1" i="1"/>
          </a:p>
          <a:p>
            <a:pPr indent="-298450" lvl="0" marL="457200" rtl="0" algn="l">
              <a:spcBef>
                <a:spcPts val="0"/>
              </a:spcBef>
              <a:spcAft>
                <a:spcPts val="0"/>
              </a:spcAft>
              <a:buSzPts val="1100"/>
              <a:buAutoNum type="arabicPeriod"/>
            </a:pPr>
            <a:r>
              <a:rPr lang="en-US"/>
              <a:t>Intuit’s QuickBooks - “Instant Deposit” -&gt; which works through Visa Direct, will allow SMBs to access funds faster</a:t>
            </a:r>
            <a:endParaRPr/>
          </a:p>
          <a:p>
            <a:pPr indent="-298450" lvl="0" marL="457200" rtl="0" algn="l">
              <a:spcBef>
                <a:spcPts val="0"/>
              </a:spcBef>
              <a:spcAft>
                <a:spcPts val="0"/>
              </a:spcAft>
              <a:buSzPts val="1100"/>
              <a:buAutoNum type="arabicPeriod"/>
            </a:pPr>
            <a:r>
              <a:rPr lang="en-US"/>
              <a:t>(Visa Ready) TSP Program - </a:t>
            </a:r>
            <a:r>
              <a:rPr lang="en-US"/>
              <a:t>Tokenization collaborative effort (collaboration) to </a:t>
            </a:r>
            <a:r>
              <a:rPr lang="en-US" sz="1000">
                <a:solidFill>
                  <a:schemeClr val="dk1"/>
                </a:solidFill>
                <a:extLst>
                  <a:ext uri="http://customooxmlschemas.google.com/">
                    <go:slidesCustomData xmlns:go="http://customooxmlschemas.google.com/" textRoundtripDataId="0"/>
                  </a:ext>
                </a:extLst>
              </a:rPr>
              <a:t>extend Visa’s platform into an ever-growing array of devices that take non-traditional means of payment: e.g cars, homes, etc.</a:t>
            </a:r>
            <a:br>
              <a:rPr lang="en-US" sz="1000">
                <a:solidFill>
                  <a:schemeClr val="dk1"/>
                </a:solidFill>
                <a:extLst>
                  <a:ext uri="http://customooxmlschemas.google.com/">
                    <go:slidesCustomData xmlns:go="http://customooxmlschemas.google.com/" textRoundtripDataId="0"/>
                  </a:ext>
                </a:extLst>
              </a:rPr>
            </a:br>
            <a:r>
              <a:rPr lang="en-US" sz="1000">
                <a:solidFill>
                  <a:schemeClr val="dk1"/>
                </a:solidFill>
                <a:extLst>
                  <a:ext uri="http://customooxmlschemas.google.com/">
                    <go:slidesCustomData xmlns:go="http://customooxmlschemas.google.com/" textRoundtripDataId="0"/>
                  </a:ext>
                </a:extLst>
              </a:rPr>
              <a:t>VISA is looking to make all transactions significantly easier and more secure</a:t>
            </a:r>
            <a:r>
              <a:rPr lang="en-US" sz="1000">
                <a:solidFill>
                  <a:schemeClr val="dk1"/>
                </a:solidFill>
              </a:rPr>
              <a:t>. Participating companies:</a:t>
            </a:r>
            <a:endParaRPr sz="1000">
              <a:solidFill>
                <a:schemeClr val="dk1"/>
              </a:solidFill>
            </a:endParaRPr>
          </a:p>
          <a:p>
            <a:pPr indent="-292100" lvl="1" marL="914400" rtl="0" algn="l">
              <a:spcBef>
                <a:spcPts val="0"/>
              </a:spcBef>
              <a:spcAft>
                <a:spcPts val="0"/>
              </a:spcAft>
              <a:buClr>
                <a:schemeClr val="dk1"/>
              </a:buClr>
              <a:buSzPts val="1000"/>
              <a:buAutoNum type="alphaLcPeriod"/>
            </a:pPr>
            <a:r>
              <a:rPr lang="en-US" sz="1000">
                <a:solidFill>
                  <a:schemeClr val="dk1"/>
                </a:solidFill>
              </a:rPr>
              <a:t>Global: FitPay, Gemalto, Giesecke &amp; Devrient (G + D), Infosys, Inside Secure, Rambus</a:t>
            </a:r>
            <a:endParaRPr sz="1000">
              <a:solidFill>
                <a:schemeClr val="dk1"/>
              </a:solidFill>
            </a:endParaRPr>
          </a:p>
          <a:p>
            <a:pPr indent="-292100" lvl="1" marL="914400" rtl="0" algn="l">
              <a:spcBef>
                <a:spcPts val="0"/>
              </a:spcBef>
              <a:spcAft>
                <a:spcPts val="0"/>
              </a:spcAft>
              <a:buClr>
                <a:schemeClr val="dk1"/>
              </a:buClr>
              <a:buSzPts val="1000"/>
              <a:buAutoNum type="alphaLcPeriod"/>
            </a:pPr>
            <a:r>
              <a:rPr lang="en-US" sz="1000">
                <a:solidFill>
                  <a:schemeClr val="dk1"/>
                </a:solidFill>
              </a:rPr>
              <a:t>Asia Pacific/India: Mahindra Comviva, PayCraft</a:t>
            </a:r>
            <a:endParaRPr sz="1000">
              <a:solidFill>
                <a:schemeClr val="dk1"/>
              </a:solidFill>
            </a:endParaRPr>
          </a:p>
          <a:p>
            <a:pPr indent="-292100" lvl="1" marL="914400" rtl="0" algn="l">
              <a:spcBef>
                <a:spcPts val="0"/>
              </a:spcBef>
              <a:spcAft>
                <a:spcPts val="0"/>
              </a:spcAft>
              <a:buClr>
                <a:schemeClr val="dk1"/>
              </a:buClr>
              <a:buSzPts val="1000"/>
              <a:buAutoNum type="alphaLcPeriod"/>
            </a:pPr>
            <a:r>
              <a:rPr lang="en-US" sz="1000">
                <a:solidFill>
                  <a:schemeClr val="dk1"/>
                </a:solidFill>
              </a:rPr>
              <a:t>Central Europe, Middle East &amp; Africa: Digiseq, FOO, Pri-Num, Seglan</a:t>
            </a:r>
            <a:endParaRPr sz="1000">
              <a:solidFill>
                <a:schemeClr val="dk1"/>
              </a:solidFill>
            </a:endParaRPr>
          </a:p>
          <a:p>
            <a:pPr indent="-292100" lvl="1" marL="914400" rtl="0" algn="l">
              <a:spcBef>
                <a:spcPts val="0"/>
              </a:spcBef>
              <a:spcAft>
                <a:spcPts val="0"/>
              </a:spcAft>
              <a:buClr>
                <a:schemeClr val="dk1"/>
              </a:buClr>
              <a:buSzPts val="1000"/>
              <a:buAutoNum type="alphaLcPeriod"/>
            </a:pPr>
            <a:r>
              <a:rPr lang="en-US" sz="1000">
                <a:solidFill>
                  <a:schemeClr val="dk1"/>
                </a:solidFill>
              </a:rPr>
              <a:t>Latin America: HST, Prosa, VeriTran, YellowPepper</a:t>
            </a:r>
            <a:endParaRPr sz="1000">
              <a:solidFill>
                <a:schemeClr val="dk1"/>
              </a:solidFill>
            </a:endParaRPr>
          </a:p>
          <a:p>
            <a:pPr indent="-292100" lvl="0" marL="457200" rtl="0" algn="l">
              <a:spcBef>
                <a:spcPts val="0"/>
              </a:spcBef>
              <a:spcAft>
                <a:spcPts val="0"/>
              </a:spcAft>
              <a:buClr>
                <a:schemeClr val="dk1"/>
              </a:buClr>
              <a:buSzPts val="1000"/>
              <a:buAutoNum type="arabicPeriod"/>
            </a:pPr>
            <a:r>
              <a:rPr lang="en-US" sz="1000">
                <a:solidFill>
                  <a:schemeClr val="dk1"/>
                </a:solidFill>
              </a:rPr>
              <a:t>Expansion of Visa B2B Connect network - a fast, secure and more efficient network, designed specifically to overcome obstacles in the cross-border corporate payments space.</a:t>
            </a:r>
            <a:br>
              <a:rPr lang="en-US" sz="1000">
                <a:solidFill>
                  <a:schemeClr val="dk1"/>
                </a:solidFill>
              </a:rPr>
            </a:br>
            <a:r>
              <a:rPr lang="en-US" sz="1000">
                <a:solidFill>
                  <a:schemeClr val="dk1"/>
                </a:solidFill>
              </a:rPr>
              <a:t>Infosys, leader in digital services and consulting)  is integrating with this network- access for their participating financial institutions.</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VISA Acquisitions:</a:t>
            </a:r>
            <a:endParaRPr/>
          </a:p>
          <a:p>
            <a:pPr indent="-298450" lvl="0" marL="457200" rtl="0" algn="l">
              <a:spcBef>
                <a:spcPts val="0"/>
              </a:spcBef>
              <a:spcAft>
                <a:spcPts val="0"/>
              </a:spcAft>
              <a:buSzPts val="1100"/>
              <a:buChar char="●"/>
            </a:pPr>
            <a:r>
              <a:rPr lang="en-US"/>
              <a:t>Verifi - Verifii is a platform that provides global electronic payment and risk management solutions for card-not-present merchants =&gt;chargeback and dispute resolution capabilities, solving disputes faster. </a:t>
            </a:r>
            <a:endParaRPr/>
          </a:p>
          <a:p>
            <a:pPr indent="-298450" lvl="0" marL="457200" rtl="0" algn="l">
              <a:spcBef>
                <a:spcPts val="0"/>
              </a:spcBef>
              <a:spcAft>
                <a:spcPts val="0"/>
              </a:spcAft>
              <a:buSzPts val="1100"/>
              <a:buChar char="●"/>
            </a:pPr>
            <a:r>
              <a:rPr lang="en-US"/>
              <a:t>Bell ID - Bell ID develops chip lifecycle management software.</a:t>
            </a:r>
            <a:endParaRPr/>
          </a:p>
          <a:p>
            <a:pPr indent="-298450" lvl="0" marL="457200" rtl="0" algn="l">
              <a:spcBef>
                <a:spcPts val="0"/>
              </a:spcBef>
              <a:spcAft>
                <a:spcPts val="0"/>
              </a:spcAft>
              <a:buSzPts val="1100"/>
              <a:buChar char="●"/>
            </a:pPr>
            <a:r>
              <a:rPr lang="en-US"/>
              <a:t>Payworks - Payworks provides cloud-based payment gateway technology for the POS =&gt; Visa will bring Payworks’ cloud-based solution for in-store payment processing together with its CyberSource digital payment management platform to create a fully integrated payment acceptance solution for merchants and acquirers =&gt;**** unified payment experience whether their customers are paying in-store, in-app or online</a:t>
            </a:r>
            <a:endParaRPr/>
          </a:p>
          <a:p>
            <a:pPr indent="-298450" lvl="0" marL="457200" rtl="0" algn="l">
              <a:spcBef>
                <a:spcPts val="0"/>
              </a:spcBef>
              <a:spcAft>
                <a:spcPts val="0"/>
              </a:spcAft>
              <a:buSzPts val="1100"/>
              <a:buChar char="●"/>
            </a:pPr>
            <a:r>
              <a:rPr lang="en-US"/>
              <a:t>Rambus - To tokenise transactions: </a:t>
            </a:r>
            <a:endParaRPr/>
          </a:p>
          <a:p>
            <a:pPr indent="-298450" lvl="1" marL="914400" rtl="0" algn="l">
              <a:spcBef>
                <a:spcPts val="0"/>
              </a:spcBef>
              <a:spcAft>
                <a:spcPts val="0"/>
              </a:spcAft>
              <a:buSzPts val="1100"/>
              <a:buChar char="○"/>
            </a:pPr>
            <a:r>
              <a:rPr lang="en-US"/>
              <a:t>take advantage of secure payment solutions achieved by tokenization technology to reach more retailers, financial institutions and transport operators. </a:t>
            </a:r>
            <a:endParaRPr/>
          </a:p>
          <a:p>
            <a:pPr indent="-298450" lvl="1" marL="914400" rtl="0" algn="l">
              <a:spcBef>
                <a:spcPts val="0"/>
              </a:spcBef>
              <a:spcAft>
                <a:spcPts val="0"/>
              </a:spcAft>
              <a:buSzPts val="1100"/>
              <a:buChar char="○"/>
            </a:pPr>
            <a:r>
              <a:rPr lang="en-US"/>
              <a:t>Also enable Visa’s </a:t>
            </a:r>
            <a:r>
              <a:rPr lang="en-US"/>
              <a:t>tokenization</a:t>
            </a:r>
            <a:r>
              <a:rPr lang="en-US"/>
              <a:t> efforts to reach 28 new markets from the Rambus Channel</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6419948a46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6419948a46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6419948a46_0_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6419948a46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6419948a46_0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6419948a46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6419948a46_0_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6419948a46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6419948a46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6419948a46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According to reports by McKinsey &amp; Co Panorama:</a:t>
            </a:r>
            <a:endParaRPr/>
          </a:p>
          <a:p>
            <a:pPr indent="-298450" lvl="0" marL="457200" rtl="0" algn="l">
              <a:spcBef>
                <a:spcPts val="0"/>
              </a:spcBef>
              <a:spcAft>
                <a:spcPts val="0"/>
              </a:spcAft>
              <a:buSzPts val="1100"/>
              <a:buChar char="●"/>
            </a:pPr>
            <a:r>
              <a:rPr lang="en-US"/>
              <a:t>FinTech Acquisition Deal Activity has hit an all-time high this year with a whopping $117 billion in fintech deals closed - and building on the trends that Evan referred to, this record-breaking year is a result of cashless payments soaring in popularity.</a:t>
            </a:r>
            <a:endParaRPr/>
          </a:p>
          <a:p>
            <a:pPr indent="-298450" lvl="0" marL="457200" rtl="0" algn="l">
              <a:spcBef>
                <a:spcPts val="0"/>
              </a:spcBef>
              <a:spcAft>
                <a:spcPts val="0"/>
              </a:spcAft>
              <a:buSzPts val="1100"/>
              <a:buChar char="●"/>
            </a:pPr>
            <a:r>
              <a:rPr lang="en-US"/>
              <a:t>Furthermore, almost 80% of financial </a:t>
            </a:r>
            <a:r>
              <a:rPr lang="en-US"/>
              <a:t>institutions</a:t>
            </a:r>
            <a:r>
              <a:rPr lang="en-US"/>
              <a:t> have entered into fintech partnerships.</a:t>
            </a:r>
            <a:endParaRPr/>
          </a:p>
          <a:p>
            <a:pPr indent="-298450" lvl="0" marL="457200" rtl="0" algn="l">
              <a:spcBef>
                <a:spcPts val="0"/>
              </a:spcBef>
              <a:spcAft>
                <a:spcPts val="0"/>
              </a:spcAft>
              <a:buSzPts val="1100"/>
              <a:buChar char="●"/>
            </a:pPr>
            <a:r>
              <a:rPr lang="en-US"/>
              <a:t>The average deal size is also growing, especially in Asia, where it is almost twice as large as the global average -&gt; this result is mainly due to the number of mega deals. Specifically in Asia, Chinese ecosystems have scaled and innovated faster than their Western counterparts. </a:t>
            </a:r>
            <a:endParaRPr/>
          </a:p>
          <a:p>
            <a:pPr indent="0" lvl="0" marL="0" rtl="0" algn="l">
              <a:spcBef>
                <a:spcPts val="0"/>
              </a:spcBef>
              <a:spcAft>
                <a:spcPts val="0"/>
              </a:spcAft>
              <a:buNone/>
            </a:pPr>
            <a:r>
              <a:t/>
            </a:r>
            <a:endParaRPr/>
          </a:p>
        </p:txBody>
      </p:sp>
      <p:sp>
        <p:nvSpPr>
          <p:cNvPr id="98" name="Google Shape;9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6419948a46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6419948a46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6419948a46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6419948a46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6b67a96055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6b67a9605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6fa8e1ccd4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6fa8e1ccd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6419948a46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6419948a4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1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1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1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8"/>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1" Type="http://schemas.openxmlformats.org/officeDocument/2006/relationships/image" Target="../media/image9.png"/><Relationship Id="rId10" Type="http://schemas.openxmlformats.org/officeDocument/2006/relationships/image" Target="../media/image15.png"/><Relationship Id="rId13" Type="http://schemas.openxmlformats.org/officeDocument/2006/relationships/image" Target="../media/image12.png"/><Relationship Id="rId12"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8.png"/><Relationship Id="rId9" Type="http://schemas.openxmlformats.org/officeDocument/2006/relationships/image" Target="../media/image14.png"/><Relationship Id="rId14" Type="http://schemas.openxmlformats.org/officeDocument/2006/relationships/image" Target="../media/image16.png"/><Relationship Id="rId5" Type="http://schemas.openxmlformats.org/officeDocument/2006/relationships/image" Target="../media/image11.png"/><Relationship Id="rId6" Type="http://schemas.openxmlformats.org/officeDocument/2006/relationships/image" Target="../media/image10.png"/><Relationship Id="rId7" Type="http://schemas.openxmlformats.org/officeDocument/2006/relationships/image" Target="../media/image5.png"/><Relationship Id="rId8"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docs.google.com/spreadsheets/d/1-MxP73uBCtMGur6vjeLaEVmHjhrQ5lwe/edit#gid=1993158255" TargetMode="External"/><Relationship Id="rId4" Type="http://schemas.openxmlformats.org/officeDocument/2006/relationships/hyperlink" Target="https://docs.google.com/spreadsheets/d/1-MxP73uBCtMGur6vjeLaEVmHjhrQ5lwe/edit#gid=1993158255"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docs.google.com/spreadsheets/d/177CwEgGY-S4kVLMCxxIVPzCOb2s4xLWtpCxmG6RFLdg/edit#gid=1673755502"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4.png"/><Relationship Id="rId4" Type="http://schemas.openxmlformats.org/officeDocument/2006/relationships/image" Target="../media/image23.png"/><Relationship Id="rId5"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2.png"/><Relationship Id="rId5"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3" name="Shape 83"/>
        <p:cNvGrpSpPr/>
        <p:nvPr/>
      </p:nvGrpSpPr>
      <p:grpSpPr>
        <a:xfrm>
          <a:off x="0" y="0"/>
          <a:ext cx="0" cy="0"/>
          <a:chOff x="0" y="0"/>
          <a:chExt cx="0" cy="0"/>
        </a:xfrm>
      </p:grpSpPr>
      <p:sp>
        <p:nvSpPr>
          <p:cNvPr id="84" name="Google Shape;84;p1"/>
          <p:cNvSpPr/>
          <p:nvPr/>
        </p:nvSpPr>
        <p:spPr>
          <a:xfrm>
            <a:off x="0" y="0"/>
            <a:ext cx="12192000" cy="6858000"/>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txBox="1"/>
          <p:nvPr>
            <p:ph type="ctrTitle"/>
          </p:nvPr>
        </p:nvSpPr>
        <p:spPr>
          <a:xfrm>
            <a:off x="6859766" y="959244"/>
            <a:ext cx="4645250" cy="288911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6600"/>
              <a:buFont typeface="Calibri"/>
              <a:buNone/>
            </a:pPr>
            <a:r>
              <a:rPr b="1" lang="en-US" sz="6600">
                <a:solidFill>
                  <a:schemeClr val="lt1"/>
                </a:solidFill>
              </a:rPr>
              <a:t>NYSE: V</a:t>
            </a:r>
            <a:endParaRPr/>
          </a:p>
        </p:txBody>
      </p:sp>
      <p:sp>
        <p:nvSpPr>
          <p:cNvPr id="86" name="Google Shape;86;p1"/>
          <p:cNvSpPr txBox="1"/>
          <p:nvPr>
            <p:ph idx="1" type="subTitle"/>
          </p:nvPr>
        </p:nvSpPr>
        <p:spPr>
          <a:xfrm>
            <a:off x="6746627" y="4750893"/>
            <a:ext cx="4645250" cy="11478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t/>
            </a:r>
            <a:endParaRPr sz="2000">
              <a:solidFill>
                <a:schemeClr val="lt1"/>
              </a:solidFill>
            </a:endParaRPr>
          </a:p>
          <a:p>
            <a:pPr indent="0" lvl="0" marL="0" rtl="0" algn="l">
              <a:lnSpc>
                <a:spcPct val="90000"/>
              </a:lnSpc>
              <a:spcBef>
                <a:spcPts val="1000"/>
              </a:spcBef>
              <a:spcAft>
                <a:spcPts val="0"/>
              </a:spcAft>
              <a:buClr>
                <a:schemeClr val="dk1"/>
              </a:buClr>
              <a:buSzPts val="2000"/>
              <a:buNone/>
            </a:pPr>
            <a:r>
              <a:t/>
            </a:r>
            <a:endParaRPr sz="2000">
              <a:solidFill>
                <a:schemeClr val="lt1"/>
              </a:solidFill>
            </a:endParaRPr>
          </a:p>
          <a:p>
            <a:pPr indent="0" lvl="0" marL="0" rtl="0" algn="l">
              <a:lnSpc>
                <a:spcPct val="90000"/>
              </a:lnSpc>
              <a:spcBef>
                <a:spcPts val="1000"/>
              </a:spcBef>
              <a:spcAft>
                <a:spcPts val="0"/>
              </a:spcAft>
              <a:buClr>
                <a:schemeClr val="dk1"/>
              </a:buClr>
              <a:buSzPts val="2000"/>
              <a:buNone/>
            </a:pPr>
            <a:r>
              <a:t/>
            </a:r>
            <a:endParaRPr sz="2000">
              <a:solidFill>
                <a:schemeClr val="lt1"/>
              </a:solidFill>
            </a:endParaRPr>
          </a:p>
        </p:txBody>
      </p:sp>
      <p:sp>
        <p:nvSpPr>
          <p:cNvPr id="87" name="Google Shape;87;p1"/>
          <p:cNvSpPr/>
          <p:nvPr/>
        </p:nvSpPr>
        <p:spPr>
          <a:xfrm flipH="1">
            <a:off x="0" y="0"/>
            <a:ext cx="6172782" cy="6858000"/>
          </a:xfrm>
          <a:custGeom>
            <a:rect b="b" l="l" r="r" t="t"/>
            <a:pathLst>
              <a:path extrusionOk="0" h="6858000" w="6172782">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8" name="Google Shape;88;p1"/>
          <p:cNvSpPr/>
          <p:nvPr/>
        </p:nvSpPr>
        <p:spPr>
          <a:xfrm>
            <a:off x="0" y="0"/>
            <a:ext cx="6024154" cy="6858000"/>
          </a:xfrm>
          <a:custGeom>
            <a:rect b="b" l="l" r="r" t="t"/>
            <a:pathLst>
              <a:path extrusionOk="0" h="6858000" w="6024154">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89" name="Google Shape;89;p1"/>
          <p:cNvPicPr preferRelativeResize="0"/>
          <p:nvPr/>
        </p:nvPicPr>
        <p:blipFill rotWithShape="1">
          <a:blip r:embed="rId3">
            <a:alphaModFix/>
          </a:blip>
          <a:srcRect b="0" l="0" r="0" t="0"/>
          <a:stretch/>
        </p:blipFill>
        <p:spPr>
          <a:xfrm>
            <a:off x="419382" y="1497701"/>
            <a:ext cx="4047843" cy="249442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5"/>
          <p:cNvSpPr txBox="1"/>
          <p:nvPr>
            <p:ph type="title"/>
          </p:nvPr>
        </p:nvSpPr>
        <p:spPr>
          <a:xfrm>
            <a:off x="931875" y="646200"/>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u="sng"/>
              <a:t>Investment thesis </a:t>
            </a:r>
            <a:endParaRPr b="1" u="sng"/>
          </a:p>
        </p:txBody>
      </p:sp>
      <p:sp>
        <p:nvSpPr>
          <p:cNvPr id="152" name="Google Shape;152;p5"/>
          <p:cNvSpPr txBox="1"/>
          <p:nvPr>
            <p:ph idx="1" type="body"/>
          </p:nvPr>
        </p:nvSpPr>
        <p:spPr>
          <a:xfrm>
            <a:off x="463450" y="1825625"/>
            <a:ext cx="6791700" cy="4351200"/>
          </a:xfrm>
          <a:prstGeom prst="rect">
            <a:avLst/>
          </a:prstGeom>
          <a:noFill/>
          <a:ln>
            <a:noFill/>
          </a:ln>
        </p:spPr>
        <p:txBody>
          <a:bodyPr anchorCtr="0" anchor="t" bIns="45700" lIns="91425" spcFirstLastPara="1" rIns="91425" wrap="square" tIns="45700">
            <a:normAutofit/>
          </a:bodyPr>
          <a:lstStyle/>
          <a:p>
            <a:pPr indent="-228600" lvl="0" marL="457200" rtl="0" algn="l">
              <a:lnSpc>
                <a:spcPct val="115000"/>
              </a:lnSpc>
              <a:spcBef>
                <a:spcPts val="2800"/>
              </a:spcBef>
              <a:spcAft>
                <a:spcPts val="0"/>
              </a:spcAft>
              <a:buClr>
                <a:srgbClr val="000000"/>
              </a:buClr>
              <a:buSzPts val="2800"/>
              <a:buNone/>
            </a:pPr>
            <a:r>
              <a:t/>
            </a:r>
            <a:endParaRPr>
              <a:solidFill>
                <a:srgbClr val="000000"/>
              </a:solidFill>
              <a:highlight>
                <a:srgbClr val="FFFFFF"/>
              </a:highlight>
            </a:endParaRPr>
          </a:p>
          <a:p>
            <a:pPr indent="-228600" lvl="0" marL="457200" rtl="0" algn="l">
              <a:lnSpc>
                <a:spcPct val="115000"/>
              </a:lnSpc>
              <a:spcBef>
                <a:spcPts val="0"/>
              </a:spcBef>
              <a:spcAft>
                <a:spcPts val="0"/>
              </a:spcAft>
              <a:buClr>
                <a:srgbClr val="000000"/>
              </a:buClr>
              <a:buSzPts val="2800"/>
              <a:buNone/>
            </a:pPr>
            <a:r>
              <a:rPr lang="en-US">
                <a:solidFill>
                  <a:srgbClr val="000000"/>
                </a:solidFill>
                <a:highlight>
                  <a:srgbClr val="FFFFFF"/>
                </a:highlight>
              </a:rPr>
              <a:t>We believe VISA Inc. possessed huge potential in </a:t>
            </a:r>
            <a:r>
              <a:rPr b="1" lang="en-US">
                <a:solidFill>
                  <a:srgbClr val="000000"/>
                </a:solidFill>
                <a:highlight>
                  <a:srgbClr val="FFFFFF"/>
                </a:highlight>
              </a:rPr>
              <a:t>strong core business</a:t>
            </a:r>
            <a:r>
              <a:rPr lang="en-US">
                <a:solidFill>
                  <a:srgbClr val="000000"/>
                </a:solidFill>
                <a:highlight>
                  <a:srgbClr val="FFFFFF"/>
                </a:highlight>
              </a:rPr>
              <a:t> (deep clients/partnerships), continued </a:t>
            </a:r>
            <a:r>
              <a:rPr b="1" lang="en-US">
                <a:solidFill>
                  <a:srgbClr val="000000"/>
                </a:solidFill>
                <a:highlight>
                  <a:srgbClr val="FFFFFF"/>
                </a:highlight>
              </a:rPr>
              <a:t>growth in digital commerce</a:t>
            </a:r>
            <a:r>
              <a:rPr lang="en-US">
                <a:solidFill>
                  <a:srgbClr val="000000"/>
                </a:solidFill>
                <a:highlight>
                  <a:srgbClr val="FFFFFF"/>
                </a:highlight>
              </a:rPr>
              <a:t>, </a:t>
            </a:r>
            <a:r>
              <a:rPr b="1" lang="en-US">
                <a:solidFill>
                  <a:srgbClr val="000000"/>
                </a:solidFill>
                <a:highlight>
                  <a:srgbClr val="FFFFFF"/>
                </a:highlight>
              </a:rPr>
              <a:t>global expansion </a:t>
            </a:r>
            <a:r>
              <a:rPr lang="en-US">
                <a:solidFill>
                  <a:srgbClr val="000000"/>
                </a:solidFill>
                <a:highlight>
                  <a:srgbClr val="FFFFFF"/>
                </a:highlight>
              </a:rPr>
              <a:t>of Visa products. </a:t>
            </a:r>
            <a:endParaRPr>
              <a:solidFill>
                <a:srgbClr val="000000"/>
              </a:solidFill>
            </a:endParaRPr>
          </a:p>
        </p:txBody>
      </p:sp>
      <p:pic>
        <p:nvPicPr>
          <p:cNvPr id="153" name="Google Shape;153;p5"/>
          <p:cNvPicPr preferRelativeResize="0"/>
          <p:nvPr/>
        </p:nvPicPr>
        <p:blipFill>
          <a:blip r:embed="rId3">
            <a:alphaModFix/>
          </a:blip>
          <a:stretch>
            <a:fillRect/>
          </a:stretch>
        </p:blipFill>
        <p:spPr>
          <a:xfrm>
            <a:off x="7480000" y="2309275"/>
            <a:ext cx="4262200" cy="2693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SWOT - </a:t>
            </a:r>
            <a:r>
              <a:rPr b="1" lang="en-US"/>
              <a:t>STRENGTH</a:t>
            </a:r>
            <a:endParaRPr b="1"/>
          </a:p>
        </p:txBody>
      </p:sp>
      <p:sp>
        <p:nvSpPr>
          <p:cNvPr id="159" name="Google Shape;159;p6"/>
          <p:cNvSpPr txBox="1"/>
          <p:nvPr>
            <p:ph idx="1" type="body"/>
          </p:nvPr>
        </p:nvSpPr>
        <p:spPr>
          <a:xfrm>
            <a:off x="838200" y="1331050"/>
            <a:ext cx="10515600" cy="4351200"/>
          </a:xfrm>
          <a:prstGeom prst="rect">
            <a:avLst/>
          </a:prstGeom>
          <a:noFill/>
          <a:ln>
            <a:noFill/>
          </a:ln>
        </p:spPr>
        <p:txBody>
          <a:bodyPr anchorCtr="0" anchor="t" bIns="45700" lIns="91425" spcFirstLastPara="1" rIns="91425" wrap="square" tIns="45700">
            <a:normAutofit/>
          </a:bodyPr>
          <a:lstStyle/>
          <a:p>
            <a:pPr indent="-406400" lvl="0" marL="457200" rtl="0" algn="l">
              <a:lnSpc>
                <a:spcPct val="150000"/>
              </a:lnSpc>
              <a:spcBef>
                <a:spcPts val="0"/>
              </a:spcBef>
              <a:spcAft>
                <a:spcPts val="0"/>
              </a:spcAft>
              <a:buClr>
                <a:srgbClr val="000000"/>
              </a:buClr>
              <a:buSzPts val="2800"/>
              <a:buFont typeface="Calibri"/>
              <a:buAutoNum type="arabicPeriod"/>
            </a:pPr>
            <a:r>
              <a:rPr lang="en-US"/>
              <a:t>Strong distribution network </a:t>
            </a:r>
            <a:endParaRPr/>
          </a:p>
          <a:p>
            <a:pPr indent="-406400" lvl="0" marL="457200" rtl="0" algn="l">
              <a:lnSpc>
                <a:spcPct val="150000"/>
              </a:lnSpc>
              <a:spcBef>
                <a:spcPts val="0"/>
              </a:spcBef>
              <a:spcAft>
                <a:spcPts val="0"/>
              </a:spcAft>
              <a:buClr>
                <a:srgbClr val="000000"/>
              </a:buClr>
              <a:buSzPts val="2800"/>
              <a:buFont typeface="Calibri"/>
              <a:buAutoNum type="arabicPeriod"/>
            </a:pPr>
            <a:r>
              <a:rPr lang="en-US"/>
              <a:t>High level of customer satisfaction </a:t>
            </a:r>
            <a:endParaRPr/>
          </a:p>
          <a:p>
            <a:pPr indent="0" lvl="0" marL="457200" rtl="0" algn="l">
              <a:lnSpc>
                <a:spcPct val="150000"/>
              </a:lnSpc>
              <a:spcBef>
                <a:spcPts val="4200"/>
              </a:spcBef>
              <a:spcAft>
                <a:spcPts val="0"/>
              </a:spcAft>
              <a:buNone/>
            </a:pPr>
            <a:r>
              <a:t/>
            </a:r>
            <a:endParaRPr/>
          </a:p>
          <a:p>
            <a:pPr indent="-406400" lvl="0" marL="457200" rtl="0" algn="l">
              <a:lnSpc>
                <a:spcPct val="150000"/>
              </a:lnSpc>
              <a:spcBef>
                <a:spcPts val="4200"/>
              </a:spcBef>
              <a:spcAft>
                <a:spcPts val="0"/>
              </a:spcAft>
              <a:buClr>
                <a:srgbClr val="000000"/>
              </a:buClr>
              <a:buSzPts val="2800"/>
              <a:buFont typeface="Calibri"/>
              <a:buAutoNum type="arabicPeriod"/>
            </a:pPr>
            <a:r>
              <a:rPr lang="en-US"/>
              <a:t>Automation </a:t>
            </a:r>
            <a:endParaRPr/>
          </a:p>
          <a:p>
            <a:pPr indent="-406400" lvl="0" marL="457200" rtl="0" algn="l">
              <a:lnSpc>
                <a:spcPct val="150000"/>
              </a:lnSpc>
              <a:spcBef>
                <a:spcPts val="0"/>
              </a:spcBef>
              <a:spcAft>
                <a:spcPts val="0"/>
              </a:spcAft>
              <a:buClr>
                <a:srgbClr val="000000"/>
              </a:buClr>
              <a:buSzPts val="2800"/>
              <a:buFont typeface="Calibri"/>
              <a:buAutoNum type="arabicPeriod"/>
            </a:pPr>
            <a:r>
              <a:rPr lang="en-US"/>
              <a:t>Product innovation </a:t>
            </a:r>
            <a:endParaRPr/>
          </a:p>
          <a:p>
            <a:pPr indent="-406400" lvl="0" marL="457200" rtl="0" algn="l">
              <a:lnSpc>
                <a:spcPct val="150000"/>
              </a:lnSpc>
              <a:spcBef>
                <a:spcPts val="0"/>
              </a:spcBef>
              <a:spcAft>
                <a:spcPts val="0"/>
              </a:spcAft>
              <a:buClr>
                <a:srgbClr val="000000"/>
              </a:buClr>
              <a:buSzPts val="2800"/>
              <a:buFont typeface="Calibri"/>
              <a:buAutoNum type="arabicPeriod"/>
            </a:pPr>
            <a:r>
              <a:rPr lang="en-US"/>
              <a:t>Superb performance in new markets</a:t>
            </a:r>
            <a:endParaRPr/>
          </a:p>
          <a:p>
            <a:pPr indent="0" lvl="0" marL="457200" rtl="0" algn="l">
              <a:lnSpc>
                <a:spcPct val="150000"/>
              </a:lnSpc>
              <a:spcBef>
                <a:spcPts val="4200"/>
              </a:spcBef>
              <a:spcAft>
                <a:spcPts val="0"/>
              </a:spcAft>
              <a:buNone/>
            </a:pPr>
            <a:r>
              <a:t/>
            </a:r>
            <a:endParaRPr/>
          </a:p>
        </p:txBody>
      </p:sp>
      <p:pic>
        <p:nvPicPr>
          <p:cNvPr id="160" name="Google Shape;160;p6"/>
          <p:cNvPicPr preferRelativeResize="0"/>
          <p:nvPr/>
        </p:nvPicPr>
        <p:blipFill>
          <a:blip r:embed="rId3">
            <a:alphaModFix/>
          </a:blip>
          <a:stretch>
            <a:fillRect/>
          </a:stretch>
        </p:blipFill>
        <p:spPr>
          <a:xfrm>
            <a:off x="6578675" y="365125"/>
            <a:ext cx="5514401" cy="3446479"/>
          </a:xfrm>
          <a:prstGeom prst="rect">
            <a:avLst/>
          </a:prstGeom>
          <a:noFill/>
          <a:ln>
            <a:noFill/>
          </a:ln>
        </p:spPr>
      </p:pic>
      <p:pic>
        <p:nvPicPr>
          <p:cNvPr id="161" name="Google Shape;161;p6"/>
          <p:cNvPicPr preferRelativeResize="0"/>
          <p:nvPr/>
        </p:nvPicPr>
        <p:blipFill>
          <a:blip r:embed="rId4">
            <a:alphaModFix/>
          </a:blip>
          <a:stretch>
            <a:fillRect/>
          </a:stretch>
        </p:blipFill>
        <p:spPr>
          <a:xfrm>
            <a:off x="1319775" y="2594950"/>
            <a:ext cx="1880050" cy="15042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g6419948a46_0_28"/>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4400"/>
              <a:buFont typeface="Calibri"/>
              <a:buNone/>
            </a:pPr>
            <a:r>
              <a:rPr b="1" lang="en-US"/>
              <a:t>SWOT -  WEAKNESS</a:t>
            </a:r>
            <a:endParaRPr b="1"/>
          </a:p>
          <a:p>
            <a:pPr indent="0" lvl="0" marL="0" rtl="0" algn="l">
              <a:spcBef>
                <a:spcPts val="0"/>
              </a:spcBef>
              <a:spcAft>
                <a:spcPts val="0"/>
              </a:spcAft>
              <a:buNone/>
            </a:pPr>
            <a:r>
              <a:t/>
            </a:r>
            <a:endParaRPr b="1"/>
          </a:p>
        </p:txBody>
      </p:sp>
      <p:sp>
        <p:nvSpPr>
          <p:cNvPr id="167" name="Google Shape;167;g6419948a46_0_28"/>
          <p:cNvSpPr txBox="1"/>
          <p:nvPr>
            <p:ph idx="1" type="body"/>
          </p:nvPr>
        </p:nvSpPr>
        <p:spPr>
          <a:xfrm>
            <a:off x="578575" y="365125"/>
            <a:ext cx="10515600" cy="5177400"/>
          </a:xfrm>
          <a:prstGeom prst="rect">
            <a:avLst/>
          </a:prstGeom>
        </p:spPr>
        <p:txBody>
          <a:bodyPr anchorCtr="0" anchor="t" bIns="45700" lIns="91425" spcFirstLastPara="1" rIns="91425" wrap="square" tIns="45700">
            <a:noAutofit/>
          </a:bodyPr>
          <a:lstStyle/>
          <a:p>
            <a:pPr indent="0" lvl="0" marL="0" rtl="0" algn="l">
              <a:lnSpc>
                <a:spcPct val="150000"/>
              </a:lnSpc>
              <a:spcBef>
                <a:spcPts val="0"/>
              </a:spcBef>
              <a:spcAft>
                <a:spcPts val="0"/>
              </a:spcAft>
              <a:buNone/>
            </a:pPr>
            <a:r>
              <a:t/>
            </a:r>
            <a:endParaRPr sz="3000">
              <a:solidFill>
                <a:srgbClr val="000000"/>
              </a:solidFill>
            </a:endParaRPr>
          </a:p>
          <a:p>
            <a:pPr indent="-419100" lvl="0" marL="457200" rtl="0" algn="l">
              <a:lnSpc>
                <a:spcPct val="150000"/>
              </a:lnSpc>
              <a:spcBef>
                <a:spcPts val="4200"/>
              </a:spcBef>
              <a:spcAft>
                <a:spcPts val="0"/>
              </a:spcAft>
              <a:buClr>
                <a:srgbClr val="000000"/>
              </a:buClr>
              <a:buSzPts val="3000"/>
              <a:buFont typeface="Calibri"/>
              <a:buAutoNum type="arabicPeriod"/>
            </a:pPr>
            <a:r>
              <a:rPr lang="en-US" sz="3000">
                <a:solidFill>
                  <a:srgbClr val="000000"/>
                </a:solidFill>
              </a:rPr>
              <a:t>Limited success outside core business </a:t>
            </a:r>
            <a:endParaRPr sz="3000">
              <a:solidFill>
                <a:srgbClr val="000000"/>
              </a:solidFill>
            </a:endParaRPr>
          </a:p>
          <a:p>
            <a:pPr indent="-419100" lvl="0" marL="457200" rtl="0" algn="l">
              <a:lnSpc>
                <a:spcPct val="150000"/>
              </a:lnSpc>
              <a:spcBef>
                <a:spcPts val="0"/>
              </a:spcBef>
              <a:spcAft>
                <a:spcPts val="0"/>
              </a:spcAft>
              <a:buClr>
                <a:srgbClr val="000000"/>
              </a:buClr>
              <a:buSzPts val="3000"/>
              <a:buAutoNum type="arabicPeriod"/>
            </a:pPr>
            <a:r>
              <a:rPr lang="en-US" sz="3000">
                <a:solidFill>
                  <a:srgbClr val="000000"/>
                </a:solidFill>
              </a:rPr>
              <a:t>Need more investment in new technologies</a:t>
            </a:r>
            <a:endParaRPr sz="3000">
              <a:solidFill>
                <a:srgbClr val="000000"/>
              </a:solidFill>
            </a:endParaRPr>
          </a:p>
          <a:p>
            <a:pPr indent="-419100" lvl="0" marL="457200" rtl="0" algn="l">
              <a:lnSpc>
                <a:spcPct val="150000"/>
              </a:lnSpc>
              <a:spcBef>
                <a:spcPts val="0"/>
              </a:spcBef>
              <a:spcAft>
                <a:spcPts val="0"/>
              </a:spcAft>
              <a:buClr>
                <a:srgbClr val="000000"/>
              </a:buClr>
              <a:buSzPts val="3000"/>
              <a:buFont typeface="Calibri"/>
              <a:buAutoNum type="arabicPeriod"/>
            </a:pPr>
            <a:r>
              <a:rPr lang="en-US" sz="3000">
                <a:solidFill>
                  <a:srgbClr val="000000"/>
                </a:solidFill>
              </a:rPr>
              <a:t>Organization structure is only compatible with the present business model </a:t>
            </a:r>
            <a:endParaRPr sz="3000">
              <a:solidFill>
                <a:srgbClr val="000000"/>
              </a:solidFill>
            </a:endParaRPr>
          </a:p>
          <a:p>
            <a:pPr indent="0" lvl="0" marL="0" rtl="0" algn="l">
              <a:lnSpc>
                <a:spcPct val="150000"/>
              </a:lnSpc>
              <a:spcBef>
                <a:spcPts val="4200"/>
              </a:spcBef>
              <a:spcAft>
                <a:spcPts val="0"/>
              </a:spcAft>
              <a:buNone/>
            </a:pPr>
            <a:r>
              <a:t/>
            </a:r>
            <a:endParaRPr sz="3000">
              <a:solidFill>
                <a:srgbClr val="000000"/>
              </a:solidFill>
            </a:endParaRPr>
          </a:p>
          <a:p>
            <a:pPr indent="0" lvl="0" marL="0" rtl="0" algn="l">
              <a:lnSpc>
                <a:spcPct val="150000"/>
              </a:lnSpc>
              <a:spcBef>
                <a:spcPts val="4200"/>
              </a:spcBef>
              <a:spcAft>
                <a:spcPts val="0"/>
              </a:spcAft>
              <a:buNone/>
            </a:pPr>
            <a:r>
              <a:t/>
            </a:r>
            <a:endParaRPr sz="3000">
              <a:solidFill>
                <a:srgbClr val="000000"/>
              </a:solidFill>
            </a:endParaRPr>
          </a:p>
          <a:p>
            <a:pPr indent="0" lvl="0" marL="457200" rtl="0" algn="l">
              <a:lnSpc>
                <a:spcPct val="150000"/>
              </a:lnSpc>
              <a:spcBef>
                <a:spcPts val="4200"/>
              </a:spcBef>
              <a:spcAft>
                <a:spcPts val="0"/>
              </a:spcAft>
              <a:buNone/>
            </a:pPr>
            <a:r>
              <a:t/>
            </a:r>
            <a:endParaRPr sz="3000">
              <a:solidFill>
                <a:srgbClr val="000000"/>
              </a:solidFill>
            </a:endParaRPr>
          </a:p>
          <a:p>
            <a:pPr indent="0" lvl="0" marL="0" rtl="0" algn="l">
              <a:lnSpc>
                <a:spcPct val="150000"/>
              </a:lnSpc>
              <a:spcBef>
                <a:spcPts val="4200"/>
              </a:spcBef>
              <a:spcAft>
                <a:spcPts val="0"/>
              </a:spcAft>
              <a:buNone/>
            </a:pPr>
            <a:r>
              <a:t/>
            </a:r>
            <a:endParaRPr sz="300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g6419948a46_0_33"/>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US" sz="6000">
                <a:solidFill>
                  <a:srgbClr val="000000"/>
                </a:solidFill>
                <a:latin typeface="Comfortaa"/>
                <a:ea typeface="Comfortaa"/>
                <a:cs typeface="Comfortaa"/>
                <a:sym typeface="Comfortaa"/>
                <a:extLst>
                  <a:ext uri="http://customooxmlschemas.google.com/">
                    <go:slidesCustomData xmlns:go="http://customooxmlschemas.google.com/" textRoundtripDataId="1"/>
                  </a:ext>
                </a:extLst>
              </a:rPr>
              <a:t>SWOT</a:t>
            </a:r>
            <a:r>
              <a:rPr b="1" lang="en-US" sz="6000">
                <a:extLst>
                  <a:ext uri="http://customooxmlschemas.google.com/">
                    <go:slidesCustomData xmlns:go="http://customooxmlschemas.google.com/" textRoundtripDataId="2"/>
                  </a:ext>
                </a:extLst>
              </a:rPr>
              <a:t> </a:t>
            </a:r>
            <a:r>
              <a:rPr b="1" lang="en-US" sz="6000">
                <a:solidFill>
                  <a:srgbClr val="000000"/>
                </a:solidFill>
                <a:latin typeface="Comfortaa"/>
                <a:ea typeface="Comfortaa"/>
                <a:cs typeface="Comfortaa"/>
                <a:sym typeface="Comfortaa"/>
                <a:extLst>
                  <a:ext uri="http://customooxmlschemas.google.com/">
                    <go:slidesCustomData xmlns:go="http://customooxmlschemas.google.com/" textRoundtripDataId="3"/>
                  </a:ext>
                </a:extLst>
              </a:rPr>
              <a:t>- OPPORTUNITY</a:t>
            </a:r>
            <a:endParaRPr b="1" sz="6000"/>
          </a:p>
        </p:txBody>
      </p:sp>
      <p:sp>
        <p:nvSpPr>
          <p:cNvPr id="173" name="Google Shape;173;g6419948a46_0_33"/>
          <p:cNvSpPr txBox="1"/>
          <p:nvPr/>
        </p:nvSpPr>
        <p:spPr>
          <a:xfrm>
            <a:off x="3210000" y="1550150"/>
            <a:ext cx="5772000" cy="89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latin typeface="Comfortaa"/>
                <a:ea typeface="Comfortaa"/>
                <a:cs typeface="Comfortaa"/>
                <a:sym typeface="Comfortaa"/>
              </a:rPr>
              <a:t>Global trend towards cashless payments</a:t>
            </a:r>
            <a:endParaRPr sz="1800">
              <a:latin typeface="Comfortaa"/>
              <a:ea typeface="Comfortaa"/>
              <a:cs typeface="Comfortaa"/>
              <a:sym typeface="Comfortaa"/>
            </a:endParaRPr>
          </a:p>
        </p:txBody>
      </p:sp>
      <p:grpSp>
        <p:nvGrpSpPr>
          <p:cNvPr id="174" name="Google Shape;174;g6419948a46_0_33"/>
          <p:cNvGrpSpPr/>
          <p:nvPr/>
        </p:nvGrpSpPr>
        <p:grpSpPr>
          <a:xfrm>
            <a:off x="4068450" y="3580016"/>
            <a:ext cx="1735500" cy="875797"/>
            <a:chOff x="2334400" y="5050841"/>
            <a:chExt cx="1735500" cy="875797"/>
          </a:xfrm>
        </p:grpSpPr>
        <p:pic>
          <p:nvPicPr>
            <p:cNvPr id="175" name="Google Shape;175;g6419948a46_0_33"/>
            <p:cNvPicPr preferRelativeResize="0"/>
            <p:nvPr/>
          </p:nvPicPr>
          <p:blipFill>
            <a:blip r:embed="rId3">
              <a:alphaModFix/>
            </a:blip>
            <a:stretch>
              <a:fillRect/>
            </a:stretch>
          </p:blipFill>
          <p:spPr>
            <a:xfrm>
              <a:off x="2503475" y="5050841"/>
              <a:ext cx="1496700" cy="735061"/>
            </a:xfrm>
            <a:prstGeom prst="rect">
              <a:avLst/>
            </a:prstGeom>
            <a:noFill/>
            <a:ln>
              <a:noFill/>
            </a:ln>
          </p:spPr>
        </p:pic>
        <p:sp>
          <p:nvSpPr>
            <p:cNvPr id="176" name="Google Shape;176;g6419948a46_0_33"/>
            <p:cNvSpPr txBox="1"/>
            <p:nvPr/>
          </p:nvSpPr>
          <p:spPr>
            <a:xfrm>
              <a:off x="2334400" y="5586438"/>
              <a:ext cx="1735500" cy="34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omfortaa"/>
                  <a:ea typeface="Comfortaa"/>
                  <a:cs typeface="Comfortaa"/>
                  <a:sym typeface="Comfortaa"/>
                </a:rPr>
                <a:t>“Instant Deposit” </a:t>
              </a:r>
              <a:br>
                <a:rPr b="1" lang="en-US">
                  <a:latin typeface="Comfortaa"/>
                  <a:ea typeface="Comfortaa"/>
                  <a:cs typeface="Comfortaa"/>
                  <a:sym typeface="Comfortaa"/>
                </a:rPr>
              </a:br>
              <a:r>
                <a:rPr b="1" lang="en-US">
                  <a:latin typeface="Comfortaa"/>
                  <a:ea typeface="Comfortaa"/>
                  <a:cs typeface="Comfortaa"/>
                  <a:sym typeface="Comfortaa"/>
                </a:rPr>
                <a:t>(SMBs)</a:t>
              </a:r>
              <a:endParaRPr b="1">
                <a:latin typeface="Comfortaa"/>
                <a:ea typeface="Comfortaa"/>
                <a:cs typeface="Comfortaa"/>
                <a:sym typeface="Comfortaa"/>
              </a:endParaRPr>
            </a:p>
          </p:txBody>
        </p:sp>
      </p:grpSp>
      <p:grpSp>
        <p:nvGrpSpPr>
          <p:cNvPr id="177" name="Google Shape;177;g6419948a46_0_33"/>
          <p:cNvGrpSpPr/>
          <p:nvPr/>
        </p:nvGrpSpPr>
        <p:grpSpPr>
          <a:xfrm>
            <a:off x="6709725" y="3580513"/>
            <a:ext cx="1496700" cy="1227300"/>
            <a:chOff x="3674200" y="5441675"/>
            <a:chExt cx="1496700" cy="1227300"/>
          </a:xfrm>
        </p:grpSpPr>
        <p:pic>
          <p:nvPicPr>
            <p:cNvPr id="178" name="Google Shape;178;g6419948a46_0_33"/>
            <p:cNvPicPr preferRelativeResize="0"/>
            <p:nvPr/>
          </p:nvPicPr>
          <p:blipFill rotWithShape="1">
            <a:blip r:embed="rId4">
              <a:alphaModFix/>
            </a:blip>
            <a:srcRect b="13734" l="15088" r="15889" t="14052"/>
            <a:stretch/>
          </p:blipFill>
          <p:spPr>
            <a:xfrm>
              <a:off x="4054712" y="5441675"/>
              <a:ext cx="735687" cy="933900"/>
            </a:xfrm>
            <a:prstGeom prst="rect">
              <a:avLst/>
            </a:prstGeom>
            <a:noFill/>
            <a:ln>
              <a:noFill/>
            </a:ln>
          </p:spPr>
        </p:pic>
        <p:sp>
          <p:nvSpPr>
            <p:cNvPr id="179" name="Google Shape;179;g6419948a46_0_33"/>
            <p:cNvSpPr txBox="1"/>
            <p:nvPr/>
          </p:nvSpPr>
          <p:spPr>
            <a:xfrm>
              <a:off x="3674200" y="6328775"/>
              <a:ext cx="1496700" cy="34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omfortaa"/>
                  <a:ea typeface="Comfortaa"/>
                  <a:cs typeface="Comfortaa"/>
                  <a:sym typeface="Comfortaa"/>
                </a:rPr>
                <a:t>TSP Program</a:t>
              </a:r>
              <a:endParaRPr b="1">
                <a:latin typeface="Comfortaa"/>
                <a:ea typeface="Comfortaa"/>
                <a:cs typeface="Comfortaa"/>
                <a:sym typeface="Comfortaa"/>
              </a:endParaRPr>
            </a:p>
          </p:txBody>
        </p:sp>
      </p:grpSp>
      <p:cxnSp>
        <p:nvCxnSpPr>
          <p:cNvPr id="180" name="Google Shape;180;g6419948a46_0_33"/>
          <p:cNvCxnSpPr/>
          <p:nvPr/>
        </p:nvCxnSpPr>
        <p:spPr>
          <a:xfrm>
            <a:off x="3945213" y="3077113"/>
            <a:ext cx="0" cy="3258900"/>
          </a:xfrm>
          <a:prstGeom prst="straightConnector1">
            <a:avLst/>
          </a:prstGeom>
          <a:noFill/>
          <a:ln cap="flat" cmpd="sng" w="9525">
            <a:solidFill>
              <a:srgbClr val="999999"/>
            </a:solidFill>
            <a:prstDash val="solid"/>
            <a:round/>
            <a:headEnd len="med" w="med" type="none"/>
            <a:tailEnd len="med" w="med" type="none"/>
          </a:ln>
        </p:spPr>
      </p:cxnSp>
      <p:sp>
        <p:nvSpPr>
          <p:cNvPr id="181" name="Google Shape;181;g6419948a46_0_33"/>
          <p:cNvSpPr txBox="1"/>
          <p:nvPr/>
        </p:nvSpPr>
        <p:spPr>
          <a:xfrm>
            <a:off x="3945213" y="4872863"/>
            <a:ext cx="4504800" cy="89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omfortaa"/>
                <a:ea typeface="Comfortaa"/>
                <a:cs typeface="Comfortaa"/>
                <a:sym typeface="Comfortaa"/>
              </a:rPr>
              <a:t>Expansion of Visa B2B Connect </a:t>
            </a:r>
            <a:br>
              <a:rPr lang="en-US">
                <a:latin typeface="Comfortaa"/>
                <a:ea typeface="Comfortaa"/>
                <a:cs typeface="Comfortaa"/>
                <a:sym typeface="Comfortaa"/>
              </a:rPr>
            </a:br>
            <a:r>
              <a:rPr lang="en-US">
                <a:latin typeface="Comfortaa"/>
                <a:ea typeface="Comfortaa"/>
                <a:cs typeface="Comfortaa"/>
                <a:sym typeface="Comfortaa"/>
              </a:rPr>
              <a:t>(32 new countries, 62 in total)</a:t>
            </a:r>
            <a:endParaRPr>
              <a:latin typeface="Comfortaa"/>
              <a:ea typeface="Comfortaa"/>
              <a:cs typeface="Comfortaa"/>
              <a:sym typeface="Comfortaa"/>
            </a:endParaRPr>
          </a:p>
        </p:txBody>
      </p:sp>
      <p:pic>
        <p:nvPicPr>
          <p:cNvPr id="182" name="Google Shape;182;g6419948a46_0_33"/>
          <p:cNvPicPr preferRelativeResize="0"/>
          <p:nvPr/>
        </p:nvPicPr>
        <p:blipFill>
          <a:blip r:embed="rId5">
            <a:alphaModFix/>
          </a:blip>
          <a:stretch>
            <a:fillRect/>
          </a:stretch>
        </p:blipFill>
        <p:spPr>
          <a:xfrm>
            <a:off x="5309574" y="5563034"/>
            <a:ext cx="1710449" cy="869086"/>
          </a:xfrm>
          <a:prstGeom prst="rect">
            <a:avLst/>
          </a:prstGeom>
          <a:noFill/>
          <a:ln>
            <a:noFill/>
          </a:ln>
        </p:spPr>
      </p:pic>
      <p:grpSp>
        <p:nvGrpSpPr>
          <p:cNvPr id="183" name="Google Shape;183;g6419948a46_0_33"/>
          <p:cNvGrpSpPr/>
          <p:nvPr/>
        </p:nvGrpSpPr>
        <p:grpSpPr>
          <a:xfrm>
            <a:off x="10160662" y="4455837"/>
            <a:ext cx="1737113" cy="1381336"/>
            <a:chOff x="11843812" y="3567175"/>
            <a:chExt cx="1737113" cy="1381336"/>
          </a:xfrm>
        </p:grpSpPr>
        <p:pic>
          <p:nvPicPr>
            <p:cNvPr id="184" name="Google Shape;184;g6419948a46_0_33"/>
            <p:cNvPicPr preferRelativeResize="0"/>
            <p:nvPr/>
          </p:nvPicPr>
          <p:blipFill>
            <a:blip r:embed="rId6">
              <a:alphaModFix/>
            </a:blip>
            <a:stretch>
              <a:fillRect/>
            </a:stretch>
          </p:blipFill>
          <p:spPr>
            <a:xfrm>
              <a:off x="12258675" y="4165285"/>
              <a:ext cx="783225" cy="783225"/>
            </a:xfrm>
            <a:prstGeom prst="rect">
              <a:avLst/>
            </a:prstGeom>
            <a:noFill/>
            <a:ln>
              <a:noFill/>
            </a:ln>
          </p:spPr>
        </p:pic>
        <p:pic>
          <p:nvPicPr>
            <p:cNvPr id="185" name="Google Shape;185;g6419948a46_0_33"/>
            <p:cNvPicPr preferRelativeResize="0"/>
            <p:nvPr/>
          </p:nvPicPr>
          <p:blipFill>
            <a:blip r:embed="rId7">
              <a:alphaModFix/>
            </a:blip>
            <a:stretch>
              <a:fillRect/>
            </a:stretch>
          </p:blipFill>
          <p:spPr>
            <a:xfrm>
              <a:off x="11843812" y="3567175"/>
              <a:ext cx="1710450" cy="340053"/>
            </a:xfrm>
            <a:prstGeom prst="rect">
              <a:avLst/>
            </a:prstGeom>
            <a:noFill/>
            <a:ln>
              <a:noFill/>
            </a:ln>
          </p:spPr>
        </p:pic>
        <p:sp>
          <p:nvSpPr>
            <p:cNvPr id="186" name="Google Shape;186;g6419948a46_0_33"/>
            <p:cNvSpPr txBox="1"/>
            <p:nvPr/>
          </p:nvSpPr>
          <p:spPr>
            <a:xfrm>
              <a:off x="11870325" y="3970813"/>
              <a:ext cx="1710600" cy="34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omfortaa"/>
                  <a:ea typeface="Comfortaa"/>
                  <a:cs typeface="Comfortaa"/>
                  <a:sym typeface="Comfortaa"/>
                </a:rPr>
                <a:t>Tokenize</a:t>
              </a:r>
              <a:r>
                <a:rPr b="1" lang="en-US">
                  <a:latin typeface="Comfortaa"/>
                  <a:ea typeface="Comfortaa"/>
                  <a:cs typeface="Comfortaa"/>
                  <a:sym typeface="Comfortaa"/>
                </a:rPr>
                <a:t> </a:t>
              </a:r>
              <a:r>
                <a:rPr b="1" lang="en-US">
                  <a:latin typeface="Comfortaa"/>
                  <a:ea typeface="Comfortaa"/>
                  <a:cs typeface="Comfortaa"/>
                  <a:sym typeface="Comfortaa"/>
                </a:rPr>
                <a:t>Transactions</a:t>
              </a:r>
              <a:endParaRPr b="1">
                <a:latin typeface="Comfortaa"/>
                <a:ea typeface="Comfortaa"/>
                <a:cs typeface="Comfortaa"/>
                <a:sym typeface="Comfortaa"/>
              </a:endParaRPr>
            </a:p>
          </p:txBody>
        </p:sp>
      </p:grpSp>
      <p:grpSp>
        <p:nvGrpSpPr>
          <p:cNvPr id="187" name="Google Shape;187;g6419948a46_0_33"/>
          <p:cNvGrpSpPr/>
          <p:nvPr/>
        </p:nvGrpSpPr>
        <p:grpSpPr>
          <a:xfrm>
            <a:off x="8562287" y="3374912"/>
            <a:ext cx="2390613" cy="893701"/>
            <a:chOff x="8562287" y="3176887"/>
            <a:chExt cx="2390613" cy="893701"/>
          </a:xfrm>
        </p:grpSpPr>
        <p:pic>
          <p:nvPicPr>
            <p:cNvPr id="188" name="Google Shape;188;g6419948a46_0_33"/>
            <p:cNvPicPr preferRelativeResize="0"/>
            <p:nvPr/>
          </p:nvPicPr>
          <p:blipFill rotWithShape="1">
            <a:blip r:embed="rId8">
              <a:alphaModFix/>
            </a:blip>
            <a:srcRect b="0" l="28200" r="31305" t="0"/>
            <a:stretch/>
          </p:blipFill>
          <p:spPr>
            <a:xfrm>
              <a:off x="8562287" y="3176887"/>
              <a:ext cx="933898" cy="893701"/>
            </a:xfrm>
            <a:prstGeom prst="rect">
              <a:avLst/>
            </a:prstGeom>
            <a:noFill/>
            <a:ln>
              <a:noFill/>
            </a:ln>
          </p:spPr>
        </p:pic>
        <p:sp>
          <p:nvSpPr>
            <p:cNvPr id="189" name="Google Shape;189;g6419948a46_0_33"/>
            <p:cNvSpPr txBox="1"/>
            <p:nvPr/>
          </p:nvSpPr>
          <p:spPr>
            <a:xfrm>
              <a:off x="9242300" y="3453638"/>
              <a:ext cx="1710600" cy="34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a:latin typeface="Comfortaa"/>
                  <a:ea typeface="Comfortaa"/>
                  <a:cs typeface="Comfortaa"/>
                  <a:sym typeface="Comfortaa"/>
                </a:rPr>
                <a:t>Risk Management</a:t>
              </a:r>
              <a:endParaRPr b="1">
                <a:latin typeface="Comfortaa"/>
                <a:ea typeface="Comfortaa"/>
                <a:cs typeface="Comfortaa"/>
                <a:sym typeface="Comfortaa"/>
              </a:endParaRPr>
            </a:p>
          </p:txBody>
        </p:sp>
      </p:grpSp>
      <p:grpSp>
        <p:nvGrpSpPr>
          <p:cNvPr id="190" name="Google Shape;190;g6419948a46_0_33"/>
          <p:cNvGrpSpPr/>
          <p:nvPr/>
        </p:nvGrpSpPr>
        <p:grpSpPr>
          <a:xfrm>
            <a:off x="8991388" y="5653300"/>
            <a:ext cx="1961514" cy="893701"/>
            <a:chOff x="9045838" y="4543125"/>
            <a:chExt cx="1961514" cy="893701"/>
          </a:xfrm>
        </p:grpSpPr>
        <p:pic>
          <p:nvPicPr>
            <p:cNvPr id="191" name="Google Shape;191;g6419948a46_0_33"/>
            <p:cNvPicPr preferRelativeResize="0"/>
            <p:nvPr/>
          </p:nvPicPr>
          <p:blipFill>
            <a:blip r:embed="rId9">
              <a:alphaModFix/>
            </a:blip>
            <a:stretch>
              <a:fillRect/>
            </a:stretch>
          </p:blipFill>
          <p:spPr>
            <a:xfrm>
              <a:off x="9045838" y="4543125"/>
              <a:ext cx="1710438" cy="893701"/>
            </a:xfrm>
            <a:prstGeom prst="rect">
              <a:avLst/>
            </a:prstGeom>
            <a:noFill/>
            <a:ln>
              <a:noFill/>
            </a:ln>
          </p:spPr>
        </p:pic>
        <p:sp>
          <p:nvSpPr>
            <p:cNvPr id="192" name="Google Shape;192;g6419948a46_0_33"/>
            <p:cNvSpPr txBox="1"/>
            <p:nvPr/>
          </p:nvSpPr>
          <p:spPr>
            <a:xfrm>
              <a:off x="9058252" y="5093888"/>
              <a:ext cx="1949100" cy="34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omfortaa"/>
                  <a:ea typeface="Comfortaa"/>
                  <a:cs typeface="Comfortaa"/>
                  <a:sym typeface="Comfortaa"/>
                </a:rPr>
                <a:t>Payment Gateway</a:t>
              </a:r>
              <a:endParaRPr b="1">
                <a:latin typeface="Comfortaa"/>
                <a:ea typeface="Comfortaa"/>
                <a:cs typeface="Comfortaa"/>
                <a:sym typeface="Comfortaa"/>
              </a:endParaRPr>
            </a:p>
          </p:txBody>
        </p:sp>
      </p:grpSp>
      <p:sp>
        <p:nvSpPr>
          <p:cNvPr id="193" name="Google Shape;193;g6419948a46_0_33"/>
          <p:cNvSpPr/>
          <p:nvPr/>
        </p:nvSpPr>
        <p:spPr>
          <a:xfrm>
            <a:off x="3210000" y="1902650"/>
            <a:ext cx="188700" cy="188700"/>
          </a:xfrm>
          <a:prstGeom prst="flowChartConnector">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4" name="Google Shape;194;g6419948a46_0_33"/>
          <p:cNvGrpSpPr/>
          <p:nvPr/>
        </p:nvGrpSpPr>
        <p:grpSpPr>
          <a:xfrm>
            <a:off x="-85937" y="2358375"/>
            <a:ext cx="4504813" cy="3947962"/>
            <a:chOff x="-85937" y="2358375"/>
            <a:chExt cx="4504813" cy="3947962"/>
          </a:xfrm>
        </p:grpSpPr>
        <p:grpSp>
          <p:nvGrpSpPr>
            <p:cNvPr id="195" name="Google Shape;195;g6419948a46_0_33"/>
            <p:cNvGrpSpPr/>
            <p:nvPr/>
          </p:nvGrpSpPr>
          <p:grpSpPr>
            <a:xfrm>
              <a:off x="147113" y="3252072"/>
              <a:ext cx="1735500" cy="645516"/>
              <a:chOff x="667188" y="4076022"/>
              <a:chExt cx="1735500" cy="645516"/>
            </a:xfrm>
          </p:grpSpPr>
          <p:pic>
            <p:nvPicPr>
              <p:cNvPr id="196" name="Google Shape;196;g6419948a46_0_33"/>
              <p:cNvPicPr preferRelativeResize="0"/>
              <p:nvPr/>
            </p:nvPicPr>
            <p:blipFill>
              <a:blip r:embed="rId10">
                <a:alphaModFix/>
              </a:blip>
              <a:stretch>
                <a:fillRect/>
              </a:stretch>
            </p:blipFill>
            <p:spPr>
              <a:xfrm>
                <a:off x="901650" y="4076022"/>
                <a:ext cx="1266568" cy="340200"/>
              </a:xfrm>
              <a:prstGeom prst="rect">
                <a:avLst/>
              </a:prstGeom>
              <a:noFill/>
              <a:ln>
                <a:noFill/>
              </a:ln>
            </p:spPr>
          </p:pic>
          <p:sp>
            <p:nvSpPr>
              <p:cNvPr id="197" name="Google Shape;197;g6419948a46_0_33"/>
              <p:cNvSpPr txBox="1"/>
              <p:nvPr/>
            </p:nvSpPr>
            <p:spPr>
              <a:xfrm>
                <a:off x="667188" y="4381338"/>
                <a:ext cx="1735500" cy="34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omfortaa"/>
                    <a:ea typeface="Comfortaa"/>
                    <a:cs typeface="Comfortaa"/>
                    <a:sym typeface="Comfortaa"/>
                  </a:rPr>
                  <a:t>Europe</a:t>
                </a:r>
                <a:endParaRPr b="1">
                  <a:latin typeface="Comfortaa"/>
                  <a:ea typeface="Comfortaa"/>
                  <a:cs typeface="Comfortaa"/>
                  <a:sym typeface="Comfortaa"/>
                </a:endParaRPr>
              </a:p>
            </p:txBody>
          </p:sp>
        </p:grpSp>
        <p:grpSp>
          <p:nvGrpSpPr>
            <p:cNvPr id="198" name="Google Shape;198;g6419948a46_0_33"/>
            <p:cNvGrpSpPr/>
            <p:nvPr/>
          </p:nvGrpSpPr>
          <p:grpSpPr>
            <a:xfrm>
              <a:off x="-85937" y="4217651"/>
              <a:ext cx="1735500" cy="1133975"/>
              <a:chOff x="667188" y="4944751"/>
              <a:chExt cx="1735500" cy="1133975"/>
            </a:xfrm>
          </p:grpSpPr>
          <p:pic>
            <p:nvPicPr>
              <p:cNvPr id="199" name="Google Shape;199;g6419948a46_0_33"/>
              <p:cNvPicPr preferRelativeResize="0"/>
              <p:nvPr/>
            </p:nvPicPr>
            <p:blipFill>
              <a:blip r:embed="rId11">
                <a:alphaModFix/>
              </a:blip>
              <a:stretch>
                <a:fillRect/>
              </a:stretch>
            </p:blipFill>
            <p:spPr>
              <a:xfrm>
                <a:off x="1068000" y="4944751"/>
                <a:ext cx="933900" cy="846736"/>
              </a:xfrm>
              <a:prstGeom prst="rect">
                <a:avLst/>
              </a:prstGeom>
              <a:noFill/>
              <a:ln>
                <a:noFill/>
              </a:ln>
            </p:spPr>
          </p:pic>
          <p:sp>
            <p:nvSpPr>
              <p:cNvPr id="200" name="Google Shape;200;g6419948a46_0_33"/>
              <p:cNvSpPr txBox="1"/>
              <p:nvPr/>
            </p:nvSpPr>
            <p:spPr>
              <a:xfrm>
                <a:off x="667188" y="5738526"/>
                <a:ext cx="1735500" cy="34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omfortaa"/>
                    <a:ea typeface="Comfortaa"/>
                    <a:cs typeface="Comfortaa"/>
                    <a:sym typeface="Comfortaa"/>
                  </a:rPr>
                  <a:t>Latin America</a:t>
                </a:r>
                <a:endParaRPr b="1">
                  <a:latin typeface="Comfortaa"/>
                  <a:ea typeface="Comfortaa"/>
                  <a:cs typeface="Comfortaa"/>
                  <a:sym typeface="Comfortaa"/>
                </a:endParaRPr>
              </a:p>
            </p:txBody>
          </p:sp>
        </p:grpSp>
        <p:grpSp>
          <p:nvGrpSpPr>
            <p:cNvPr id="201" name="Google Shape;201;g6419948a46_0_33"/>
            <p:cNvGrpSpPr/>
            <p:nvPr/>
          </p:nvGrpSpPr>
          <p:grpSpPr>
            <a:xfrm>
              <a:off x="1111888" y="5119100"/>
              <a:ext cx="1735500" cy="1187237"/>
              <a:chOff x="15666263" y="5661488"/>
              <a:chExt cx="1735500" cy="1187237"/>
            </a:xfrm>
          </p:grpSpPr>
          <p:pic>
            <p:nvPicPr>
              <p:cNvPr id="202" name="Google Shape;202;g6419948a46_0_33"/>
              <p:cNvPicPr preferRelativeResize="0"/>
              <p:nvPr/>
            </p:nvPicPr>
            <p:blipFill>
              <a:blip r:embed="rId12">
                <a:alphaModFix/>
              </a:blip>
              <a:stretch>
                <a:fillRect/>
              </a:stretch>
            </p:blipFill>
            <p:spPr>
              <a:xfrm>
                <a:off x="15940400" y="5661488"/>
                <a:ext cx="1187237" cy="1187237"/>
              </a:xfrm>
              <a:prstGeom prst="rect">
                <a:avLst/>
              </a:prstGeom>
              <a:noFill/>
              <a:ln>
                <a:noFill/>
              </a:ln>
            </p:spPr>
          </p:pic>
          <p:sp>
            <p:nvSpPr>
              <p:cNvPr id="203" name="Google Shape;203;g6419948a46_0_33"/>
              <p:cNvSpPr txBox="1"/>
              <p:nvPr/>
            </p:nvSpPr>
            <p:spPr>
              <a:xfrm>
                <a:off x="15666263" y="6242626"/>
                <a:ext cx="1735500" cy="34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omfortaa"/>
                    <a:ea typeface="Comfortaa"/>
                    <a:cs typeface="Comfortaa"/>
                    <a:sym typeface="Comfortaa"/>
                  </a:rPr>
                  <a:t>Australia</a:t>
                </a:r>
                <a:endParaRPr b="1">
                  <a:latin typeface="Comfortaa"/>
                  <a:ea typeface="Comfortaa"/>
                  <a:cs typeface="Comfortaa"/>
                  <a:sym typeface="Comfortaa"/>
                </a:endParaRPr>
              </a:p>
            </p:txBody>
          </p:sp>
        </p:grpSp>
        <p:grpSp>
          <p:nvGrpSpPr>
            <p:cNvPr id="204" name="Google Shape;204;g6419948a46_0_33"/>
            <p:cNvGrpSpPr/>
            <p:nvPr/>
          </p:nvGrpSpPr>
          <p:grpSpPr>
            <a:xfrm>
              <a:off x="1999138" y="3183213"/>
              <a:ext cx="1735500" cy="783238"/>
              <a:chOff x="1059038" y="6074763"/>
              <a:chExt cx="1735500" cy="783238"/>
            </a:xfrm>
          </p:grpSpPr>
          <p:pic>
            <p:nvPicPr>
              <p:cNvPr id="205" name="Google Shape;205;g6419948a46_0_33"/>
              <p:cNvPicPr preferRelativeResize="0"/>
              <p:nvPr/>
            </p:nvPicPr>
            <p:blipFill>
              <a:blip r:embed="rId13">
                <a:alphaModFix/>
              </a:blip>
              <a:stretch>
                <a:fillRect/>
              </a:stretch>
            </p:blipFill>
            <p:spPr>
              <a:xfrm>
                <a:off x="1178439" y="6074763"/>
                <a:ext cx="1496713" cy="590975"/>
              </a:xfrm>
              <a:prstGeom prst="rect">
                <a:avLst/>
              </a:prstGeom>
              <a:noFill/>
              <a:ln>
                <a:noFill/>
              </a:ln>
            </p:spPr>
          </p:pic>
          <p:sp>
            <p:nvSpPr>
              <p:cNvPr id="206" name="Google Shape;206;g6419948a46_0_33"/>
              <p:cNvSpPr txBox="1"/>
              <p:nvPr/>
            </p:nvSpPr>
            <p:spPr>
              <a:xfrm>
                <a:off x="1059038" y="6517801"/>
                <a:ext cx="1735500" cy="34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omfortaa"/>
                    <a:ea typeface="Comfortaa"/>
                    <a:cs typeface="Comfortaa"/>
                    <a:sym typeface="Comfortaa"/>
                  </a:rPr>
                  <a:t>China</a:t>
                </a:r>
                <a:endParaRPr b="1">
                  <a:latin typeface="Comfortaa"/>
                  <a:ea typeface="Comfortaa"/>
                  <a:cs typeface="Comfortaa"/>
                  <a:sym typeface="Comfortaa"/>
                </a:endParaRPr>
              </a:p>
            </p:txBody>
          </p:sp>
        </p:grpSp>
        <p:grpSp>
          <p:nvGrpSpPr>
            <p:cNvPr id="207" name="Google Shape;207;g6419948a46_0_33"/>
            <p:cNvGrpSpPr/>
            <p:nvPr/>
          </p:nvGrpSpPr>
          <p:grpSpPr>
            <a:xfrm>
              <a:off x="2552820" y="4217660"/>
              <a:ext cx="1065300" cy="977815"/>
              <a:chOff x="3741245" y="4225110"/>
              <a:chExt cx="1065300" cy="977815"/>
            </a:xfrm>
          </p:grpSpPr>
          <p:pic>
            <p:nvPicPr>
              <p:cNvPr id="208" name="Google Shape;208;g6419948a46_0_33"/>
              <p:cNvPicPr preferRelativeResize="0"/>
              <p:nvPr/>
            </p:nvPicPr>
            <p:blipFill>
              <a:blip r:embed="rId14">
                <a:alphaModFix/>
              </a:blip>
              <a:stretch>
                <a:fillRect/>
              </a:stretch>
            </p:blipFill>
            <p:spPr>
              <a:xfrm>
                <a:off x="3947560" y="4225110"/>
                <a:ext cx="652674" cy="652674"/>
              </a:xfrm>
              <a:prstGeom prst="rect">
                <a:avLst/>
              </a:prstGeom>
              <a:noFill/>
              <a:ln>
                <a:noFill/>
              </a:ln>
            </p:spPr>
          </p:pic>
          <p:sp>
            <p:nvSpPr>
              <p:cNvPr id="209" name="Google Shape;209;g6419948a46_0_33"/>
              <p:cNvSpPr txBox="1"/>
              <p:nvPr/>
            </p:nvSpPr>
            <p:spPr>
              <a:xfrm>
                <a:off x="3741245" y="4862725"/>
                <a:ext cx="1065300" cy="34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omfortaa"/>
                    <a:ea typeface="Comfortaa"/>
                    <a:cs typeface="Comfortaa"/>
                    <a:sym typeface="Comfortaa"/>
                  </a:rPr>
                  <a:t>Japan</a:t>
                </a:r>
                <a:endParaRPr b="1">
                  <a:latin typeface="Comfortaa"/>
                  <a:ea typeface="Comfortaa"/>
                  <a:cs typeface="Comfortaa"/>
                  <a:sym typeface="Comfortaa"/>
                </a:endParaRPr>
              </a:p>
            </p:txBody>
          </p:sp>
        </p:grpSp>
        <p:sp>
          <p:nvSpPr>
            <p:cNvPr id="210" name="Google Shape;210;g6419948a46_0_33"/>
            <p:cNvSpPr txBox="1"/>
            <p:nvPr/>
          </p:nvSpPr>
          <p:spPr>
            <a:xfrm>
              <a:off x="-85925" y="2358375"/>
              <a:ext cx="4504800" cy="89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500">
                  <a:latin typeface="Comfortaa"/>
                  <a:ea typeface="Comfortaa"/>
                  <a:cs typeface="Comfortaa"/>
                  <a:sym typeface="Comfortaa"/>
                </a:rPr>
                <a:t>Regional Collaborations:</a:t>
              </a:r>
              <a:endParaRPr sz="1500">
                <a:latin typeface="Comfortaa"/>
                <a:ea typeface="Comfortaa"/>
                <a:cs typeface="Comfortaa"/>
                <a:sym typeface="Comfortaa"/>
              </a:endParaRPr>
            </a:p>
          </p:txBody>
        </p:sp>
        <p:sp>
          <p:nvSpPr>
            <p:cNvPr id="211" name="Google Shape;211;g6419948a46_0_33"/>
            <p:cNvSpPr/>
            <p:nvPr/>
          </p:nvSpPr>
          <p:spPr>
            <a:xfrm>
              <a:off x="461175" y="2710875"/>
              <a:ext cx="188700" cy="188700"/>
            </a:xfrm>
            <a:prstGeom prst="flowChartConnector">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12" name="Google Shape;212;g6419948a46_0_33"/>
          <p:cNvCxnSpPr/>
          <p:nvPr/>
        </p:nvCxnSpPr>
        <p:spPr>
          <a:xfrm>
            <a:off x="8384350" y="3077113"/>
            <a:ext cx="0" cy="3258900"/>
          </a:xfrm>
          <a:prstGeom prst="straightConnector1">
            <a:avLst/>
          </a:prstGeom>
          <a:noFill/>
          <a:ln cap="flat" cmpd="sng" w="9525">
            <a:solidFill>
              <a:srgbClr val="999999"/>
            </a:solidFill>
            <a:prstDash val="solid"/>
            <a:round/>
            <a:headEnd len="med" w="med" type="none"/>
            <a:tailEnd len="med" w="med" type="none"/>
          </a:ln>
        </p:spPr>
      </p:cxnSp>
      <p:sp>
        <p:nvSpPr>
          <p:cNvPr id="213" name="Google Shape;213;g6419948a46_0_33"/>
          <p:cNvSpPr txBox="1"/>
          <p:nvPr/>
        </p:nvSpPr>
        <p:spPr>
          <a:xfrm>
            <a:off x="5453225" y="2462525"/>
            <a:ext cx="3694800" cy="89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500">
                <a:latin typeface="Comfortaa"/>
                <a:ea typeface="Comfortaa"/>
                <a:cs typeface="Comfortaa"/>
                <a:sym typeface="Comfortaa"/>
              </a:rPr>
              <a:t>Internal Programs</a:t>
            </a:r>
            <a:r>
              <a:rPr lang="en-US" sz="1500">
                <a:latin typeface="Comfortaa"/>
                <a:ea typeface="Comfortaa"/>
                <a:cs typeface="Comfortaa"/>
                <a:sym typeface="Comfortaa"/>
              </a:rPr>
              <a:t>:</a:t>
            </a:r>
            <a:endParaRPr sz="1500">
              <a:latin typeface="Comfortaa"/>
              <a:ea typeface="Comfortaa"/>
              <a:cs typeface="Comfortaa"/>
              <a:sym typeface="Comfortaa"/>
            </a:endParaRPr>
          </a:p>
        </p:txBody>
      </p:sp>
      <p:sp>
        <p:nvSpPr>
          <p:cNvPr id="214" name="Google Shape;214;g6419948a46_0_33"/>
          <p:cNvSpPr/>
          <p:nvPr/>
        </p:nvSpPr>
        <p:spPr>
          <a:xfrm>
            <a:off x="5191625" y="2815025"/>
            <a:ext cx="188700" cy="188700"/>
          </a:xfrm>
          <a:prstGeom prst="flowChartConnector">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5" name="Google Shape;215;g6419948a46_0_33"/>
          <p:cNvGrpSpPr/>
          <p:nvPr/>
        </p:nvGrpSpPr>
        <p:grpSpPr>
          <a:xfrm>
            <a:off x="8205350" y="2481200"/>
            <a:ext cx="4504800" cy="893700"/>
            <a:chOff x="-238325" y="2358375"/>
            <a:chExt cx="4504800" cy="893700"/>
          </a:xfrm>
        </p:grpSpPr>
        <p:sp>
          <p:nvSpPr>
            <p:cNvPr id="216" name="Google Shape;216;g6419948a46_0_33"/>
            <p:cNvSpPr txBox="1"/>
            <p:nvPr/>
          </p:nvSpPr>
          <p:spPr>
            <a:xfrm>
              <a:off x="-238325" y="2358375"/>
              <a:ext cx="4504800" cy="89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500">
                  <a:latin typeface="Comfortaa"/>
                  <a:ea typeface="Comfortaa"/>
                  <a:cs typeface="Comfortaa"/>
                  <a:sym typeface="Comfortaa"/>
                </a:rPr>
                <a:t>Acquisitions (2019):</a:t>
              </a:r>
              <a:endParaRPr sz="1500">
                <a:latin typeface="Comfortaa"/>
                <a:ea typeface="Comfortaa"/>
                <a:cs typeface="Comfortaa"/>
                <a:sym typeface="Comfortaa"/>
              </a:endParaRPr>
            </a:p>
          </p:txBody>
        </p:sp>
        <p:sp>
          <p:nvSpPr>
            <p:cNvPr id="217" name="Google Shape;217;g6419948a46_0_33"/>
            <p:cNvSpPr/>
            <p:nvPr/>
          </p:nvSpPr>
          <p:spPr>
            <a:xfrm>
              <a:off x="461175" y="2710875"/>
              <a:ext cx="188700" cy="188700"/>
            </a:xfrm>
            <a:prstGeom prst="flowChartConnector">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g6419948a46_0_38"/>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t>SWOT - </a:t>
            </a:r>
            <a:endParaRPr b="1"/>
          </a:p>
          <a:p>
            <a:pPr indent="0" lvl="0" marL="0" rtl="0" algn="l">
              <a:spcBef>
                <a:spcPts val="0"/>
              </a:spcBef>
              <a:spcAft>
                <a:spcPts val="0"/>
              </a:spcAft>
              <a:buNone/>
            </a:pPr>
            <a:r>
              <a:t/>
            </a:r>
            <a:endParaRPr/>
          </a:p>
        </p:txBody>
      </p:sp>
      <p:sp>
        <p:nvSpPr>
          <p:cNvPr id="223" name="Google Shape;223;g6419948a46_0_38"/>
          <p:cNvSpPr txBox="1"/>
          <p:nvPr>
            <p:ph idx="1" type="body"/>
          </p:nvPr>
        </p:nvSpPr>
        <p:spPr>
          <a:xfrm>
            <a:off x="2162300" y="3393950"/>
            <a:ext cx="8829600" cy="4351200"/>
          </a:xfrm>
          <a:prstGeom prst="rect">
            <a:avLst/>
          </a:prstGeom>
        </p:spPr>
        <p:txBody>
          <a:bodyPr anchorCtr="0" anchor="t" bIns="45700" lIns="91425" spcFirstLastPara="1" rIns="91425" wrap="square" tIns="45700">
            <a:noAutofit/>
          </a:bodyPr>
          <a:lstStyle/>
          <a:p>
            <a:pPr indent="0" lvl="0" marL="0" rtl="0" algn="l">
              <a:lnSpc>
                <a:spcPct val="150000"/>
              </a:lnSpc>
              <a:spcBef>
                <a:spcPts val="0"/>
              </a:spcBef>
              <a:spcAft>
                <a:spcPts val="0"/>
              </a:spcAft>
              <a:buNone/>
            </a:pPr>
            <a:r>
              <a:t/>
            </a:r>
            <a:endParaRPr/>
          </a:p>
          <a:p>
            <a:pPr indent="-355600" lvl="0" marL="457200" rtl="0" algn="l">
              <a:lnSpc>
                <a:spcPct val="150000"/>
              </a:lnSpc>
              <a:spcBef>
                <a:spcPts val="0"/>
              </a:spcBef>
              <a:spcAft>
                <a:spcPts val="0"/>
              </a:spcAft>
              <a:buSzPts val="2000"/>
              <a:buFont typeface="Calibri"/>
              <a:buChar char="❖"/>
            </a:pPr>
            <a:r>
              <a:rPr lang="en-US"/>
              <a:t>Raising its fees too much</a:t>
            </a:r>
            <a:endParaRPr/>
          </a:p>
          <a:p>
            <a:pPr indent="-355600" lvl="0" marL="457200" rtl="0" algn="l">
              <a:lnSpc>
                <a:spcPct val="150000"/>
              </a:lnSpc>
              <a:spcBef>
                <a:spcPts val="0"/>
              </a:spcBef>
              <a:spcAft>
                <a:spcPts val="0"/>
              </a:spcAft>
              <a:buSzPts val="2000"/>
              <a:buChar char="❖"/>
            </a:pPr>
            <a:r>
              <a:rPr lang="en-US"/>
              <a:t>Malware &amp; fraud</a:t>
            </a:r>
            <a:endParaRPr/>
          </a:p>
          <a:p>
            <a:pPr indent="-342900" lvl="1" marL="914400" rtl="0" algn="l">
              <a:lnSpc>
                <a:spcPct val="150000"/>
              </a:lnSpc>
              <a:spcBef>
                <a:spcPts val="0"/>
              </a:spcBef>
              <a:spcAft>
                <a:spcPts val="0"/>
              </a:spcAft>
              <a:buSzPts val="1800"/>
              <a:buChar char="➢"/>
            </a:pPr>
            <a:r>
              <a:rPr lang="en-US"/>
              <a:t>Always a threat but security is increasing</a:t>
            </a:r>
            <a:endParaRPr/>
          </a:p>
          <a:p>
            <a:pPr indent="-355600" lvl="0" marL="457200" rtl="0" algn="l">
              <a:lnSpc>
                <a:spcPct val="150000"/>
              </a:lnSpc>
              <a:spcBef>
                <a:spcPts val="0"/>
              </a:spcBef>
              <a:spcAft>
                <a:spcPts val="0"/>
              </a:spcAft>
              <a:buSzPts val="2000"/>
              <a:buChar char="❖"/>
            </a:pPr>
            <a:r>
              <a:rPr lang="en-US"/>
              <a:t>Economic slowdown can hurt consumer spending</a:t>
            </a:r>
            <a:endParaRPr/>
          </a:p>
          <a:p>
            <a:pPr indent="0" lvl="0" marL="0" rtl="0" algn="l">
              <a:lnSpc>
                <a:spcPct val="150000"/>
              </a:lnSpc>
              <a:spcBef>
                <a:spcPts val="0"/>
              </a:spcBef>
              <a:spcAft>
                <a:spcPts val="0"/>
              </a:spcAft>
              <a:buNone/>
            </a:pPr>
            <a:r>
              <a:t/>
            </a:r>
            <a:endParaRPr/>
          </a:p>
          <a:p>
            <a:pPr indent="0" lvl="0" marL="914400" rtl="0" algn="l">
              <a:lnSpc>
                <a:spcPct val="150000"/>
              </a:lnSpc>
              <a:spcBef>
                <a:spcPts val="0"/>
              </a:spcBef>
              <a:spcAft>
                <a:spcPts val="0"/>
              </a:spcAft>
              <a:buNone/>
            </a:pPr>
            <a:r>
              <a:t/>
            </a:r>
            <a:endParaRPr/>
          </a:p>
        </p:txBody>
      </p:sp>
      <p:pic>
        <p:nvPicPr>
          <p:cNvPr id="224" name="Google Shape;224;g6419948a46_0_38"/>
          <p:cNvPicPr preferRelativeResize="0"/>
          <p:nvPr/>
        </p:nvPicPr>
        <p:blipFill>
          <a:blip r:embed="rId3">
            <a:alphaModFix/>
          </a:blip>
          <a:stretch>
            <a:fillRect/>
          </a:stretch>
        </p:blipFill>
        <p:spPr>
          <a:xfrm>
            <a:off x="5210438" y="1314675"/>
            <a:ext cx="3424674" cy="2283124"/>
          </a:xfrm>
          <a:prstGeom prst="rect">
            <a:avLst/>
          </a:prstGeom>
          <a:noFill/>
          <a:ln>
            <a:noFill/>
          </a:ln>
        </p:spPr>
      </p:pic>
      <p:pic>
        <p:nvPicPr>
          <p:cNvPr id="225" name="Google Shape;225;g6419948a46_0_38"/>
          <p:cNvPicPr preferRelativeResize="0"/>
          <p:nvPr/>
        </p:nvPicPr>
        <p:blipFill>
          <a:blip r:embed="rId4">
            <a:alphaModFix/>
          </a:blip>
          <a:stretch>
            <a:fillRect/>
          </a:stretch>
        </p:blipFill>
        <p:spPr>
          <a:xfrm>
            <a:off x="237571" y="1314663"/>
            <a:ext cx="4566251" cy="2283126"/>
          </a:xfrm>
          <a:prstGeom prst="rect">
            <a:avLst/>
          </a:prstGeom>
          <a:noFill/>
          <a:ln>
            <a:noFill/>
          </a:ln>
        </p:spPr>
      </p:pic>
      <p:pic>
        <p:nvPicPr>
          <p:cNvPr id="226" name="Google Shape;226;g6419948a46_0_38"/>
          <p:cNvPicPr preferRelativeResize="0"/>
          <p:nvPr/>
        </p:nvPicPr>
        <p:blipFill>
          <a:blip r:embed="rId5">
            <a:alphaModFix/>
          </a:blip>
          <a:stretch>
            <a:fillRect/>
          </a:stretch>
        </p:blipFill>
        <p:spPr>
          <a:xfrm>
            <a:off x="8865526" y="932275"/>
            <a:ext cx="3047900" cy="3047900"/>
          </a:xfrm>
          <a:prstGeom prst="rect">
            <a:avLst/>
          </a:prstGeom>
          <a:noFill/>
          <a:ln>
            <a:noFill/>
          </a:ln>
        </p:spPr>
      </p:pic>
      <p:pic>
        <p:nvPicPr>
          <p:cNvPr id="227" name="Google Shape;227;g6419948a46_0_38"/>
          <p:cNvPicPr preferRelativeResize="0"/>
          <p:nvPr/>
        </p:nvPicPr>
        <p:blipFill rotWithShape="1">
          <a:blip r:embed="rId6">
            <a:alphaModFix/>
          </a:blip>
          <a:srcRect b="18481" l="0" r="0" t="10976"/>
          <a:stretch/>
        </p:blipFill>
        <p:spPr>
          <a:xfrm>
            <a:off x="2656475" y="94875"/>
            <a:ext cx="3221626" cy="1219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g6419948a46_0_43"/>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3"/>
              </a:rPr>
              <a:t>COM</a:t>
            </a:r>
            <a:r>
              <a:rPr lang="en-US" u="sng">
                <a:solidFill>
                  <a:schemeClr val="hlink"/>
                </a:solidFill>
                <a:hlinkClick r:id="rId4"/>
              </a:rPr>
              <a:t>PS</a:t>
            </a:r>
            <a:endParaRPr/>
          </a:p>
        </p:txBody>
      </p:sp>
      <p:sp>
        <p:nvSpPr>
          <p:cNvPr id="233" name="Google Shape;233;g6419948a46_0_43"/>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g6419948a46_0_48"/>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3"/>
              </a:rPr>
              <a:t>DCF</a:t>
            </a:r>
            <a:endParaRPr/>
          </a:p>
        </p:txBody>
      </p:sp>
      <p:sp>
        <p:nvSpPr>
          <p:cNvPr id="239" name="Google Shape;239;g6419948a46_0_48"/>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g6419948a46_0_58"/>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t>Major Valuation Assumptions</a:t>
            </a:r>
            <a:endParaRPr b="1"/>
          </a:p>
        </p:txBody>
      </p:sp>
      <p:sp>
        <p:nvSpPr>
          <p:cNvPr id="245" name="Google Shape;245;g6419948a46_0_58"/>
          <p:cNvSpPr txBox="1"/>
          <p:nvPr>
            <p:ph idx="1" type="body"/>
          </p:nvPr>
        </p:nvSpPr>
        <p:spPr>
          <a:xfrm>
            <a:off x="838200" y="1599700"/>
            <a:ext cx="10515600" cy="43512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AutoNum type="arabicPeriod"/>
            </a:pPr>
            <a:r>
              <a:rPr lang="en-US"/>
              <a:t>Revenue Growth Rate: </a:t>
            </a:r>
            <a:endParaRPr/>
          </a:p>
          <a:p>
            <a:pPr indent="-342900" lvl="0" marL="457200" rtl="0" algn="l">
              <a:spcBef>
                <a:spcPts val="0"/>
              </a:spcBef>
              <a:spcAft>
                <a:spcPts val="0"/>
              </a:spcAft>
              <a:buSzPts val="1800"/>
              <a:buChar char="●"/>
            </a:pPr>
            <a:r>
              <a:rPr lang="en-US"/>
              <a:t>Base case: </a:t>
            </a:r>
            <a:r>
              <a:rPr b="1" lang="en-US"/>
              <a:t>11.4%</a:t>
            </a:r>
            <a:endParaRPr b="1"/>
          </a:p>
          <a:p>
            <a:pPr indent="-342900" lvl="0" marL="457200" rtl="0" algn="l">
              <a:spcBef>
                <a:spcPts val="0"/>
              </a:spcBef>
              <a:spcAft>
                <a:spcPts val="0"/>
              </a:spcAft>
              <a:buSzPts val="1800"/>
              <a:buChar char="●"/>
            </a:pPr>
            <a:r>
              <a:rPr lang="en-US"/>
              <a:t>Stress case: </a:t>
            </a:r>
            <a:r>
              <a:rPr b="1" lang="en-US"/>
              <a:t>9.2%</a:t>
            </a:r>
            <a:endParaRPr b="1"/>
          </a:p>
          <a:p>
            <a:pPr indent="-342900" lvl="0" marL="457200" rtl="0" algn="l">
              <a:spcBef>
                <a:spcPts val="0"/>
              </a:spcBef>
              <a:spcAft>
                <a:spcPts val="0"/>
              </a:spcAft>
              <a:buSzPts val="1800"/>
              <a:buChar char="●"/>
            </a:pPr>
            <a:r>
              <a:rPr lang="en-US"/>
              <a:t>Sky blue case: </a:t>
            </a:r>
            <a:r>
              <a:rPr b="1" lang="en-US"/>
              <a:t>14.5%</a:t>
            </a:r>
            <a:endParaRPr/>
          </a:p>
          <a:p>
            <a:pPr indent="-342900" lvl="0" marL="457200" rtl="0" algn="l">
              <a:spcBef>
                <a:spcPts val="0"/>
              </a:spcBef>
              <a:spcAft>
                <a:spcPts val="0"/>
              </a:spcAft>
              <a:buSzPts val="1800"/>
              <a:buAutoNum type="arabicPeriod"/>
            </a:pPr>
            <a:r>
              <a:rPr lang="en-US"/>
              <a:t>Terminal Value EV/EBITDA: </a:t>
            </a:r>
            <a:r>
              <a:rPr b="1" lang="en-US"/>
              <a:t>29x</a:t>
            </a:r>
            <a:endParaRPr/>
          </a:p>
          <a:p>
            <a:pPr indent="-342900" lvl="0" marL="457200" rtl="0" algn="l">
              <a:spcBef>
                <a:spcPts val="0"/>
              </a:spcBef>
              <a:spcAft>
                <a:spcPts val="0"/>
              </a:spcAft>
              <a:buSzPts val="1800"/>
              <a:buAutoNum type="arabicPeriod"/>
            </a:pPr>
            <a:r>
              <a:rPr lang="en-US"/>
              <a:t>Interest expense ratio: </a:t>
            </a:r>
            <a:r>
              <a:rPr b="1" lang="en-US"/>
              <a:t>3.8%</a:t>
            </a:r>
            <a:r>
              <a:rPr lang="en-US"/>
              <a:t> (historical ratio)</a:t>
            </a:r>
            <a:endParaRPr/>
          </a:p>
          <a:p>
            <a:pPr indent="0" lvl="0" marL="457200" rtl="0" algn="l">
              <a:spcBef>
                <a:spcPts val="1000"/>
              </a:spcBef>
              <a:spcAft>
                <a:spcPts val="0"/>
              </a:spcAft>
              <a:buNone/>
            </a:pPr>
            <a:r>
              <a:t/>
            </a:r>
            <a:endParaRPr/>
          </a:p>
        </p:txBody>
      </p:sp>
      <p:pic>
        <p:nvPicPr>
          <p:cNvPr id="246" name="Google Shape;246;g6419948a46_0_58"/>
          <p:cNvPicPr preferRelativeResize="0"/>
          <p:nvPr/>
        </p:nvPicPr>
        <p:blipFill>
          <a:blip r:embed="rId3">
            <a:alphaModFix/>
          </a:blip>
          <a:stretch>
            <a:fillRect/>
          </a:stretch>
        </p:blipFill>
        <p:spPr>
          <a:xfrm>
            <a:off x="2181225" y="4416700"/>
            <a:ext cx="7829550" cy="1733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7"/>
          <p:cNvSpPr txBox="1"/>
          <p:nvPr>
            <p:ph type="title"/>
          </p:nvPr>
        </p:nvSpPr>
        <p:spPr>
          <a:xfrm>
            <a:off x="1676400" y="-1077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Analyst Sentiment - </a:t>
            </a:r>
            <a:r>
              <a:rPr b="1" lang="en-US">
                <a:solidFill>
                  <a:srgbClr val="12AE35"/>
                </a:solidFill>
              </a:rPr>
              <a:t>STRONG BUY</a:t>
            </a:r>
            <a:endParaRPr b="1">
              <a:solidFill>
                <a:srgbClr val="12AE35"/>
              </a:solidFill>
            </a:endParaRPr>
          </a:p>
        </p:txBody>
      </p:sp>
      <p:pic>
        <p:nvPicPr>
          <p:cNvPr id="252" name="Google Shape;252;p7"/>
          <p:cNvPicPr preferRelativeResize="0"/>
          <p:nvPr/>
        </p:nvPicPr>
        <p:blipFill rotWithShape="1">
          <a:blip r:embed="rId3">
            <a:alphaModFix/>
          </a:blip>
          <a:srcRect b="37982" l="0" r="34636" t="13246"/>
          <a:stretch/>
        </p:blipFill>
        <p:spPr>
          <a:xfrm>
            <a:off x="5929325" y="2693200"/>
            <a:ext cx="6262675" cy="4129075"/>
          </a:xfrm>
          <a:prstGeom prst="rect">
            <a:avLst/>
          </a:prstGeom>
          <a:noFill/>
          <a:ln>
            <a:noFill/>
          </a:ln>
        </p:spPr>
      </p:pic>
      <p:pic>
        <p:nvPicPr>
          <p:cNvPr id="253" name="Google Shape;253;p7"/>
          <p:cNvPicPr preferRelativeResize="0"/>
          <p:nvPr/>
        </p:nvPicPr>
        <p:blipFill rotWithShape="1">
          <a:blip r:embed="rId4">
            <a:alphaModFix/>
          </a:blip>
          <a:srcRect b="33434" l="13868" r="33380" t="30925"/>
          <a:stretch/>
        </p:blipFill>
        <p:spPr>
          <a:xfrm>
            <a:off x="0" y="2728925"/>
            <a:ext cx="5929325" cy="4129075"/>
          </a:xfrm>
          <a:prstGeom prst="rect">
            <a:avLst/>
          </a:prstGeom>
          <a:noFill/>
          <a:ln>
            <a:noFill/>
          </a:ln>
        </p:spPr>
      </p:pic>
      <p:pic>
        <p:nvPicPr>
          <p:cNvPr id="254" name="Google Shape;254;p7"/>
          <p:cNvPicPr preferRelativeResize="0"/>
          <p:nvPr/>
        </p:nvPicPr>
        <p:blipFill rotWithShape="1">
          <a:blip r:embed="rId5">
            <a:alphaModFix/>
          </a:blip>
          <a:srcRect b="48038" l="16250" r="57476" t="41881"/>
          <a:stretch/>
        </p:blipFill>
        <p:spPr>
          <a:xfrm>
            <a:off x="2277525" y="1314925"/>
            <a:ext cx="7141598" cy="12806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Recommendation - </a:t>
            </a:r>
            <a:r>
              <a:rPr b="1" lang="en-US"/>
              <a:t>BUY</a:t>
            </a:r>
            <a:endParaRPr b="1"/>
          </a:p>
        </p:txBody>
      </p:sp>
      <p:sp>
        <p:nvSpPr>
          <p:cNvPr id="260" name="Google Shape;260;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42900" lvl="0" marL="457200" rtl="0" algn="l">
              <a:lnSpc>
                <a:spcPct val="200000"/>
              </a:lnSpc>
              <a:spcBef>
                <a:spcPts val="1200"/>
              </a:spcBef>
              <a:spcAft>
                <a:spcPts val="0"/>
              </a:spcAft>
              <a:buClr>
                <a:srgbClr val="404040"/>
              </a:buClr>
              <a:buSzPts val="1800"/>
              <a:buChar char="❏"/>
            </a:pPr>
            <a:r>
              <a:rPr lang="en-US">
                <a:solidFill>
                  <a:srgbClr val="404040"/>
                </a:solidFill>
              </a:rPr>
              <a:t>Price Target: </a:t>
            </a:r>
            <a:r>
              <a:rPr b="1" lang="en-US">
                <a:solidFill>
                  <a:srgbClr val="404040"/>
                </a:solidFill>
              </a:rPr>
              <a:t>$ 218</a:t>
            </a:r>
            <a:r>
              <a:rPr lang="en-US">
                <a:solidFill>
                  <a:srgbClr val="404040"/>
                </a:solidFill>
              </a:rPr>
              <a:t> ( 23% margin )</a:t>
            </a:r>
            <a:endParaRPr>
              <a:solidFill>
                <a:srgbClr val="404040"/>
              </a:solidFill>
            </a:endParaRPr>
          </a:p>
          <a:p>
            <a:pPr indent="-342900" lvl="0" marL="457200" rtl="0" algn="l">
              <a:lnSpc>
                <a:spcPct val="200000"/>
              </a:lnSpc>
              <a:spcBef>
                <a:spcPts val="0"/>
              </a:spcBef>
              <a:spcAft>
                <a:spcPts val="0"/>
              </a:spcAft>
              <a:buClr>
                <a:srgbClr val="404040"/>
              </a:buClr>
              <a:buSzPts val="1800"/>
              <a:buChar char="❏"/>
            </a:pPr>
            <a:r>
              <a:rPr lang="en-US">
                <a:solidFill>
                  <a:srgbClr val="404040"/>
                </a:solidFill>
              </a:rPr>
              <a:t>Stop Loss: </a:t>
            </a:r>
            <a:r>
              <a:rPr b="1" lang="en-US">
                <a:solidFill>
                  <a:srgbClr val="404040"/>
                </a:solidFill>
              </a:rPr>
              <a:t>$ 140</a:t>
            </a:r>
            <a:endParaRPr b="1">
              <a:solidFill>
                <a:srgbClr val="404040"/>
              </a:solidFill>
            </a:endParaRPr>
          </a:p>
          <a:p>
            <a:pPr indent="-342900" lvl="0" marL="457200" rtl="0" algn="l">
              <a:lnSpc>
                <a:spcPct val="200000"/>
              </a:lnSpc>
              <a:spcBef>
                <a:spcPts val="0"/>
              </a:spcBef>
              <a:spcAft>
                <a:spcPts val="0"/>
              </a:spcAft>
              <a:buClr>
                <a:srgbClr val="404040"/>
              </a:buClr>
              <a:buSzPts val="1800"/>
              <a:buChar char="❏"/>
            </a:pPr>
            <a:r>
              <a:rPr lang="en-US">
                <a:solidFill>
                  <a:srgbClr val="404040"/>
                </a:solidFill>
              </a:rPr>
              <a:t>Proposed Allocation: </a:t>
            </a:r>
            <a:r>
              <a:rPr b="1" lang="en-US">
                <a:solidFill>
                  <a:srgbClr val="404040"/>
                </a:solidFill>
              </a:rPr>
              <a:t>5%</a:t>
            </a:r>
            <a:endParaRPr b="1">
              <a:solidFill>
                <a:srgbClr val="404040"/>
              </a:solidFill>
            </a:endParaRPr>
          </a:p>
          <a:p>
            <a:pPr indent="0" lvl="0" marL="457200" rtl="0" algn="l">
              <a:lnSpc>
                <a:spcPct val="200000"/>
              </a:lnSpc>
              <a:spcBef>
                <a:spcPts val="1200"/>
              </a:spcBef>
              <a:spcAft>
                <a:spcPts val="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g6419948a46_0_9"/>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t>VISA Overview</a:t>
            </a:r>
            <a:endParaRPr b="1"/>
          </a:p>
        </p:txBody>
      </p:sp>
      <p:sp>
        <p:nvSpPr>
          <p:cNvPr id="95" name="Google Shape;95;g6419948a46_0_9"/>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342900" lvl="0" marL="457200" rtl="0" algn="l">
              <a:lnSpc>
                <a:spcPct val="115000"/>
              </a:lnSpc>
              <a:spcBef>
                <a:spcPts val="1000"/>
              </a:spcBef>
              <a:spcAft>
                <a:spcPts val="0"/>
              </a:spcAft>
              <a:buClr>
                <a:srgbClr val="222222"/>
              </a:buClr>
              <a:buSzPts val="1800"/>
              <a:buChar char="●"/>
            </a:pPr>
            <a:r>
              <a:rPr lang="en-US">
                <a:solidFill>
                  <a:srgbClr val="222222"/>
                </a:solidFill>
                <a:highlight>
                  <a:srgbClr val="FFFFFF"/>
                </a:highlight>
              </a:rPr>
              <a:t>Visa Inc., an American multinational financial services corp, headquartered in CA</a:t>
            </a:r>
            <a:endParaRPr>
              <a:solidFill>
                <a:srgbClr val="222222"/>
              </a:solidFill>
              <a:highlight>
                <a:srgbClr val="FFFFFF"/>
              </a:highlight>
            </a:endParaRPr>
          </a:p>
          <a:p>
            <a:pPr indent="-342900" lvl="0" marL="457200" rtl="0" algn="l">
              <a:lnSpc>
                <a:spcPct val="115000"/>
              </a:lnSpc>
              <a:spcBef>
                <a:spcPts val="0"/>
              </a:spcBef>
              <a:spcAft>
                <a:spcPts val="0"/>
              </a:spcAft>
              <a:buClr>
                <a:srgbClr val="222222"/>
              </a:buClr>
              <a:buSzPts val="1800"/>
              <a:buChar char="●"/>
            </a:pPr>
            <a:r>
              <a:rPr lang="en-US">
                <a:solidFill>
                  <a:srgbClr val="222222"/>
                </a:solidFill>
                <a:highlight>
                  <a:srgbClr val="FFFFFF"/>
                </a:highlight>
              </a:rPr>
              <a:t>Facilitates electronic funds transfers throughout the world</a:t>
            </a:r>
            <a:endParaRPr>
              <a:solidFill>
                <a:srgbClr val="222222"/>
              </a:solidFill>
              <a:highlight>
                <a:srgbClr val="FFFFFF"/>
              </a:highlight>
            </a:endParaRPr>
          </a:p>
          <a:p>
            <a:pPr indent="-342900" lvl="0" marL="457200" rtl="0" algn="l">
              <a:lnSpc>
                <a:spcPct val="115000"/>
              </a:lnSpc>
              <a:spcBef>
                <a:spcPts val="0"/>
              </a:spcBef>
              <a:spcAft>
                <a:spcPts val="0"/>
              </a:spcAft>
              <a:buClr>
                <a:srgbClr val="222222"/>
              </a:buClr>
              <a:buSzPts val="1800"/>
              <a:buChar char="●"/>
            </a:pPr>
            <a:r>
              <a:rPr lang="en-US">
                <a:solidFill>
                  <a:srgbClr val="222222"/>
                </a:solidFill>
                <a:highlight>
                  <a:srgbClr val="FFFFFF"/>
                </a:highlight>
              </a:rPr>
              <a:t>Does not issue cards, extend credit or nor earn interests on consumers</a:t>
            </a:r>
            <a:endParaRPr>
              <a:solidFill>
                <a:srgbClr val="222222"/>
              </a:solidFill>
              <a:highlight>
                <a:srgbClr val="FFFFFF"/>
              </a:highlight>
            </a:endParaRPr>
          </a:p>
          <a:p>
            <a:pPr indent="-342900" lvl="0" marL="457200" rtl="0" algn="l">
              <a:lnSpc>
                <a:spcPct val="115000"/>
              </a:lnSpc>
              <a:spcBef>
                <a:spcPts val="0"/>
              </a:spcBef>
              <a:spcAft>
                <a:spcPts val="0"/>
              </a:spcAft>
              <a:buClr>
                <a:srgbClr val="222222"/>
              </a:buClr>
              <a:buSzPts val="1800"/>
              <a:buChar char="●"/>
            </a:pPr>
            <a:r>
              <a:rPr lang="en-US">
                <a:solidFill>
                  <a:srgbClr val="222222"/>
                </a:solidFill>
                <a:highlight>
                  <a:srgbClr val="FFFFFF"/>
                </a:highlight>
              </a:rPr>
              <a:t>Provides Visa-branded payment products that they use to offer credit, debit, prepaid and cash access-program to their customers</a:t>
            </a:r>
            <a:endParaRPr>
              <a:solidFill>
                <a:srgbClr val="222222"/>
              </a:solidFill>
              <a:highlight>
                <a:srgbClr val="FFFFFF"/>
              </a:highlight>
            </a:endParaRPr>
          </a:p>
          <a:p>
            <a:pPr indent="457200" lvl="0" marL="457200" rtl="0" algn="l">
              <a:lnSpc>
                <a:spcPct val="115000"/>
              </a:lnSpc>
              <a:spcBef>
                <a:spcPts val="1000"/>
              </a:spcBef>
              <a:spcAft>
                <a:spcPts val="0"/>
              </a:spcAft>
              <a:buNone/>
            </a:pPr>
            <a:r>
              <a:t/>
            </a:r>
            <a:endParaRPr>
              <a:solidFill>
                <a:srgbClr val="222222"/>
              </a:solidFill>
              <a:highlight>
                <a:srgbClr val="FFFFFF"/>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Financials Sector Trend</a:t>
            </a:r>
            <a:endParaRPr b="1"/>
          </a:p>
        </p:txBody>
      </p:sp>
      <p:sp>
        <p:nvSpPr>
          <p:cNvPr id="101" name="Google Shape;101;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92100" lvl="0" marL="228600" rtl="0" algn="l">
              <a:lnSpc>
                <a:spcPct val="200000"/>
              </a:lnSpc>
              <a:spcBef>
                <a:spcPts val="1000"/>
              </a:spcBef>
              <a:spcAft>
                <a:spcPts val="0"/>
              </a:spcAft>
              <a:buSzPts val="2800"/>
              <a:buChar char="❏"/>
            </a:pPr>
            <a:r>
              <a:rPr lang="en-US"/>
              <a:t>Cashless payment globally</a:t>
            </a:r>
            <a:endParaRPr/>
          </a:p>
          <a:p>
            <a:pPr indent="-228600" lvl="0" marL="228600" rtl="0" algn="l">
              <a:lnSpc>
                <a:spcPct val="200000"/>
              </a:lnSpc>
              <a:spcBef>
                <a:spcPts val="0"/>
              </a:spcBef>
              <a:spcAft>
                <a:spcPts val="0"/>
              </a:spcAft>
              <a:buClr>
                <a:schemeClr val="dk1"/>
              </a:buClr>
              <a:buSzPts val="2800"/>
              <a:buChar char="❏"/>
            </a:pPr>
            <a:r>
              <a:rPr lang="en-US"/>
              <a:t>Digital Banking / E-wallet</a:t>
            </a:r>
            <a:endParaRPr/>
          </a:p>
          <a:p>
            <a:pPr indent="-228600" lvl="0" marL="228600" rtl="0" algn="l">
              <a:lnSpc>
                <a:spcPct val="200000"/>
              </a:lnSpc>
              <a:spcBef>
                <a:spcPts val="1000"/>
              </a:spcBef>
              <a:spcAft>
                <a:spcPts val="0"/>
              </a:spcAft>
              <a:buClr>
                <a:schemeClr val="dk1"/>
              </a:buClr>
              <a:buSzPts val="2800"/>
              <a:buChar char="❏"/>
            </a:pPr>
            <a:r>
              <a:rPr lang="en-US"/>
              <a:t>Fintech acquisitions </a:t>
            </a:r>
            <a:endParaRPr/>
          </a:p>
        </p:txBody>
      </p:sp>
      <p:pic>
        <p:nvPicPr>
          <p:cNvPr id="102" name="Google Shape;102;p2"/>
          <p:cNvPicPr preferRelativeResize="0"/>
          <p:nvPr/>
        </p:nvPicPr>
        <p:blipFill rotWithShape="1">
          <a:blip r:embed="rId3">
            <a:alphaModFix/>
          </a:blip>
          <a:srcRect b="13861" l="0" r="0" t="28501"/>
          <a:stretch/>
        </p:blipFill>
        <p:spPr>
          <a:xfrm>
            <a:off x="7759875" y="135525"/>
            <a:ext cx="3426550" cy="3512925"/>
          </a:xfrm>
          <a:prstGeom prst="rect">
            <a:avLst/>
          </a:prstGeom>
          <a:noFill/>
          <a:ln>
            <a:noFill/>
          </a:ln>
        </p:spPr>
      </p:pic>
      <p:pic>
        <p:nvPicPr>
          <p:cNvPr id="103" name="Google Shape;103;p2"/>
          <p:cNvPicPr preferRelativeResize="0"/>
          <p:nvPr/>
        </p:nvPicPr>
        <p:blipFill>
          <a:blip r:embed="rId4">
            <a:alphaModFix/>
          </a:blip>
          <a:stretch>
            <a:fillRect/>
          </a:stretch>
        </p:blipFill>
        <p:spPr>
          <a:xfrm>
            <a:off x="4531326" y="3442925"/>
            <a:ext cx="2431802" cy="2954275"/>
          </a:xfrm>
          <a:prstGeom prst="rect">
            <a:avLst/>
          </a:prstGeom>
          <a:noFill/>
          <a:ln>
            <a:noFill/>
          </a:ln>
        </p:spPr>
      </p:pic>
      <p:pic>
        <p:nvPicPr>
          <p:cNvPr id="104" name="Google Shape;104;p2"/>
          <p:cNvPicPr preferRelativeResize="0"/>
          <p:nvPr/>
        </p:nvPicPr>
        <p:blipFill>
          <a:blip r:embed="rId5">
            <a:alphaModFix/>
          </a:blip>
          <a:stretch>
            <a:fillRect/>
          </a:stretch>
        </p:blipFill>
        <p:spPr>
          <a:xfrm>
            <a:off x="7260425" y="3944350"/>
            <a:ext cx="4672101" cy="2452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g6419948a46_0_16"/>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g6419948a46_0_16"/>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pic>
        <p:nvPicPr>
          <p:cNvPr id="111" name="Google Shape;111;g6419948a46_0_16"/>
          <p:cNvPicPr preferRelativeResize="0"/>
          <p:nvPr/>
        </p:nvPicPr>
        <p:blipFill>
          <a:blip r:embed="rId3">
            <a:alphaModFix/>
          </a:blip>
          <a:stretch>
            <a:fillRect/>
          </a:stretch>
        </p:blipFill>
        <p:spPr>
          <a:xfrm>
            <a:off x="272184" y="220800"/>
            <a:ext cx="11392841" cy="64164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g6419948a46_0_21"/>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g6419948a46_0_21"/>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pic>
        <p:nvPicPr>
          <p:cNvPr id="118" name="Google Shape;118;g6419948a46_0_21"/>
          <p:cNvPicPr preferRelativeResize="0"/>
          <p:nvPr/>
        </p:nvPicPr>
        <p:blipFill>
          <a:blip r:embed="rId3">
            <a:alphaModFix/>
          </a:blip>
          <a:stretch>
            <a:fillRect/>
          </a:stretch>
        </p:blipFill>
        <p:spPr>
          <a:xfrm>
            <a:off x="688113" y="314600"/>
            <a:ext cx="10815773" cy="610180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g6b67a96055_0_1"/>
          <p:cNvSpPr txBox="1"/>
          <p:nvPr>
            <p:ph type="title"/>
          </p:nvPr>
        </p:nvSpPr>
        <p:spPr>
          <a:xfrm>
            <a:off x="545825" y="1335350"/>
            <a:ext cx="48369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t>VISA Financials</a:t>
            </a:r>
            <a:endParaRPr b="1"/>
          </a:p>
        </p:txBody>
      </p:sp>
      <p:sp>
        <p:nvSpPr>
          <p:cNvPr id="124" name="Google Shape;124;g6b67a96055_0_1"/>
          <p:cNvSpPr txBox="1"/>
          <p:nvPr>
            <p:ph idx="1" type="body"/>
          </p:nvPr>
        </p:nvSpPr>
        <p:spPr>
          <a:xfrm>
            <a:off x="545825" y="1825650"/>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Market Cap: </a:t>
            </a:r>
            <a:r>
              <a:rPr b="1" lang="en-US"/>
              <a:t>34.17 bil</a:t>
            </a:r>
            <a:endParaRPr b="1"/>
          </a:p>
          <a:p>
            <a:pPr indent="0" lvl="0" marL="0" rtl="0" algn="l">
              <a:spcBef>
                <a:spcPts val="1000"/>
              </a:spcBef>
              <a:spcAft>
                <a:spcPts val="0"/>
              </a:spcAft>
              <a:buNone/>
            </a:pPr>
            <a:r>
              <a:rPr lang="en-US"/>
              <a:t>Revenue 2018: </a:t>
            </a:r>
            <a:r>
              <a:rPr b="1" lang="en-US"/>
              <a:t>20.61</a:t>
            </a:r>
            <a:r>
              <a:rPr b="1" lang="en-US"/>
              <a:t> bil</a:t>
            </a:r>
            <a:endParaRPr b="1"/>
          </a:p>
          <a:p>
            <a:pPr indent="0" lvl="0" marL="0" rtl="0" algn="l">
              <a:spcBef>
                <a:spcPts val="1000"/>
              </a:spcBef>
              <a:spcAft>
                <a:spcPts val="0"/>
              </a:spcAft>
              <a:buNone/>
            </a:pPr>
            <a:r>
              <a:rPr lang="en-US"/>
              <a:t>Net Income 2018: </a:t>
            </a:r>
            <a:r>
              <a:rPr b="1" lang="en-US"/>
              <a:t>10.3 bill</a:t>
            </a:r>
            <a:endParaRPr b="1"/>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pic>
        <p:nvPicPr>
          <p:cNvPr id="125" name="Google Shape;125;g6b67a96055_0_1"/>
          <p:cNvPicPr preferRelativeResize="0"/>
          <p:nvPr/>
        </p:nvPicPr>
        <p:blipFill>
          <a:blip r:embed="rId3">
            <a:alphaModFix/>
          </a:blip>
          <a:stretch>
            <a:fillRect/>
          </a:stretch>
        </p:blipFill>
        <p:spPr>
          <a:xfrm>
            <a:off x="4930850" y="797450"/>
            <a:ext cx="6937751" cy="5623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g6fa8e1ccd4_0_1"/>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g6fa8e1ccd4_0_1"/>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pic>
        <p:nvPicPr>
          <p:cNvPr id="132" name="Google Shape;132;g6fa8e1ccd4_0_1"/>
          <p:cNvPicPr preferRelativeResize="0"/>
          <p:nvPr/>
        </p:nvPicPr>
        <p:blipFill>
          <a:blip r:embed="rId3">
            <a:alphaModFix/>
          </a:blip>
          <a:stretch>
            <a:fillRect/>
          </a:stretch>
        </p:blipFill>
        <p:spPr>
          <a:xfrm>
            <a:off x="517900" y="232829"/>
            <a:ext cx="11341800" cy="639234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g6419948a46_0_3"/>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t>VISA’s Outlook</a:t>
            </a:r>
            <a:endParaRPr b="1"/>
          </a:p>
        </p:txBody>
      </p:sp>
      <p:sp>
        <p:nvSpPr>
          <p:cNvPr id="138" name="Google Shape;138;g6419948a46_0_3"/>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406400" lvl="0" marL="457200" rtl="0" algn="l">
              <a:lnSpc>
                <a:spcPct val="115000"/>
              </a:lnSpc>
              <a:spcBef>
                <a:spcPts val="0"/>
              </a:spcBef>
              <a:spcAft>
                <a:spcPts val="0"/>
              </a:spcAft>
              <a:buClr>
                <a:srgbClr val="000000"/>
              </a:buClr>
              <a:buSzPts val="2800"/>
              <a:buFont typeface="Calibri"/>
              <a:buChar char="❖"/>
            </a:pPr>
            <a:r>
              <a:rPr lang="en-US">
                <a:solidFill>
                  <a:srgbClr val="000000"/>
                </a:solidFill>
              </a:rPr>
              <a:t>Electronic payments displacing cash in many global markets.</a:t>
            </a:r>
            <a:endParaRPr>
              <a:solidFill>
                <a:srgbClr val="000000"/>
              </a:solidFill>
            </a:endParaRPr>
          </a:p>
          <a:p>
            <a:pPr indent="0" lvl="0" marL="457200" rtl="0" algn="l">
              <a:lnSpc>
                <a:spcPct val="115000"/>
              </a:lnSpc>
              <a:spcBef>
                <a:spcPts val="800"/>
              </a:spcBef>
              <a:spcAft>
                <a:spcPts val="0"/>
              </a:spcAft>
              <a:buNone/>
            </a:pPr>
            <a:r>
              <a:t/>
            </a:r>
            <a:endParaRPr>
              <a:solidFill>
                <a:srgbClr val="000000"/>
              </a:solidFill>
            </a:endParaRPr>
          </a:p>
          <a:p>
            <a:pPr indent="-406400" lvl="0" marL="457200" rtl="0" algn="l">
              <a:lnSpc>
                <a:spcPct val="115000"/>
              </a:lnSpc>
              <a:spcBef>
                <a:spcPts val="800"/>
              </a:spcBef>
              <a:spcAft>
                <a:spcPts val="0"/>
              </a:spcAft>
              <a:buClr>
                <a:srgbClr val="000000"/>
              </a:buClr>
              <a:buSzPts val="2800"/>
              <a:buFont typeface="Calibri"/>
              <a:buChar char="❖"/>
            </a:pPr>
            <a:r>
              <a:rPr lang="en-US">
                <a:solidFill>
                  <a:srgbClr val="000000"/>
                </a:solidFill>
              </a:rPr>
              <a:t>Opportunities still exist: a</a:t>
            </a:r>
            <a:r>
              <a:rPr lang="en-US">
                <a:solidFill>
                  <a:srgbClr val="000000"/>
                </a:solidFill>
              </a:rPr>
              <a:t>nnual cash purchases are $21 trillion and nearly 2 billion adults are without payment accounts </a:t>
            </a:r>
            <a:endParaRPr>
              <a:solidFill>
                <a:srgbClr val="000000"/>
              </a:solidFill>
            </a:endParaRPr>
          </a:p>
          <a:p>
            <a:pPr indent="0" lvl="0" marL="457200" rtl="0" algn="l">
              <a:lnSpc>
                <a:spcPct val="115000"/>
              </a:lnSpc>
              <a:spcBef>
                <a:spcPts val="800"/>
              </a:spcBef>
              <a:spcAft>
                <a:spcPts val="0"/>
              </a:spcAft>
              <a:buNone/>
            </a:pPr>
            <a:r>
              <a:t/>
            </a:r>
            <a:endParaRPr>
              <a:solidFill>
                <a:srgbClr val="000000"/>
              </a:solidFill>
            </a:endParaRPr>
          </a:p>
          <a:p>
            <a:pPr indent="-406400" lvl="0" marL="457200" rtl="0" algn="l">
              <a:lnSpc>
                <a:spcPct val="115000"/>
              </a:lnSpc>
              <a:spcBef>
                <a:spcPts val="800"/>
              </a:spcBef>
              <a:spcAft>
                <a:spcPts val="0"/>
              </a:spcAft>
              <a:buClr>
                <a:srgbClr val="000000"/>
              </a:buClr>
              <a:buSzPts val="2800"/>
              <a:buFont typeface="Calibri"/>
              <a:buChar char="❖"/>
            </a:pPr>
            <a:r>
              <a:rPr lang="en-US">
                <a:solidFill>
                  <a:srgbClr val="000000"/>
                </a:solidFill>
              </a:rPr>
              <a:t>Visa aims to fast-track acceptance and bring the security and convenience of electronic and digital payments globally </a:t>
            </a:r>
            <a:endParaRPr>
              <a:solidFill>
                <a:srgbClr val="5C5C5C"/>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42" name="Shape 142"/>
        <p:cNvGrpSpPr/>
        <p:nvPr/>
      </p:nvGrpSpPr>
      <p:grpSpPr>
        <a:xfrm>
          <a:off x="0" y="0"/>
          <a:ext cx="0" cy="0"/>
          <a:chOff x="0" y="0"/>
          <a:chExt cx="0" cy="0"/>
        </a:xfrm>
      </p:grpSpPr>
      <p:sp>
        <p:nvSpPr>
          <p:cNvPr id="143" name="Google Shape;143;p4"/>
          <p:cNvSpPr/>
          <p:nvPr/>
        </p:nvSpPr>
        <p:spPr>
          <a:xfrm>
            <a:off x="336884" y="321177"/>
            <a:ext cx="4332307" cy="6179552"/>
          </a:xfrm>
          <a:prstGeom prst="rect">
            <a:avLst/>
          </a:prstGeom>
          <a:solidFill>
            <a:srgbClr val="404040">
              <a:alpha val="89803"/>
            </a:srgbClr>
          </a:solidFill>
          <a:ln cap="sq" cmpd="thinThick" w="127000">
            <a:solidFill>
              <a:srgbClr val="595959">
                <a:alpha val="8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4" name="Google Shape;144;p4"/>
          <p:cNvSpPr txBox="1"/>
          <p:nvPr>
            <p:ph type="title"/>
          </p:nvPr>
        </p:nvSpPr>
        <p:spPr>
          <a:xfrm>
            <a:off x="674237" y="914400"/>
            <a:ext cx="3657600" cy="288757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4800"/>
              <a:buFont typeface="Calibri"/>
              <a:buNone/>
            </a:pPr>
            <a:r>
              <a:rPr lang="en-US" sz="4800">
                <a:solidFill>
                  <a:srgbClr val="FFFFFF"/>
                </a:solidFill>
                <a:latin typeface="Calibri"/>
                <a:ea typeface="Calibri"/>
                <a:cs typeface="Calibri"/>
                <a:sym typeface="Calibri"/>
              </a:rPr>
              <a:t>Stock Performance YTD</a:t>
            </a:r>
            <a:br>
              <a:rPr lang="en-US" sz="4800">
                <a:solidFill>
                  <a:srgbClr val="FFFFFF"/>
                </a:solidFill>
                <a:latin typeface="Calibri"/>
                <a:ea typeface="Calibri"/>
                <a:cs typeface="Calibri"/>
                <a:sym typeface="Calibri"/>
              </a:rPr>
            </a:br>
            <a:endParaRPr sz="4800">
              <a:solidFill>
                <a:srgbClr val="FFFFFF"/>
              </a:solidFill>
              <a:latin typeface="Calibri"/>
              <a:ea typeface="Calibri"/>
              <a:cs typeface="Calibri"/>
              <a:sym typeface="Calibri"/>
            </a:endParaRPr>
          </a:p>
        </p:txBody>
      </p:sp>
      <p:cxnSp>
        <p:nvCxnSpPr>
          <p:cNvPr id="145" name="Google Shape;145;p4"/>
          <p:cNvCxnSpPr/>
          <p:nvPr/>
        </p:nvCxnSpPr>
        <p:spPr>
          <a:xfrm>
            <a:off x="1191126" y="3910267"/>
            <a:ext cx="2586790" cy="0"/>
          </a:xfrm>
          <a:prstGeom prst="straightConnector1">
            <a:avLst/>
          </a:prstGeom>
          <a:noFill/>
          <a:ln cap="flat" cmpd="sng" w="22225">
            <a:solidFill>
              <a:srgbClr val="D9D9D9"/>
            </a:solidFill>
            <a:prstDash val="solid"/>
            <a:miter lim="800000"/>
            <a:headEnd len="sm" w="sm" type="none"/>
            <a:tailEnd len="sm" w="sm" type="none"/>
          </a:ln>
        </p:spPr>
      </p:cxnSp>
      <p:pic>
        <p:nvPicPr>
          <p:cNvPr id="146" name="Google Shape;146;p4"/>
          <p:cNvPicPr preferRelativeResize="0"/>
          <p:nvPr/>
        </p:nvPicPr>
        <p:blipFill>
          <a:blip r:embed="rId3">
            <a:alphaModFix/>
          </a:blip>
          <a:stretch>
            <a:fillRect/>
          </a:stretch>
        </p:blipFill>
        <p:spPr>
          <a:xfrm>
            <a:off x="4821591" y="321175"/>
            <a:ext cx="7218008" cy="610844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2019-10-19T03:08:56Z</dcterms:created>
  <dc:creator>Microsoft Office User</dc:creator>
</cp:coreProperties>
</file>